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D19F91-7CC2-4D04-86BB-3C069F6D0D5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FE2B10-A000-4586-93EF-5B617056EF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3600" dirty="0" smtClean="0"/>
              <a:t>Introduction </a:t>
            </a:r>
            <a:r>
              <a:rPr lang="en-US" sz="3600" dirty="0"/>
              <a:t>(about 2 minutes</a:t>
            </a:r>
            <a:r>
              <a:rPr lang="en-US" sz="3600" dirty="0" smtClean="0"/>
              <a:t>)</a:t>
            </a:r>
          </a:p>
          <a:p>
            <a:pPr lvl="1">
              <a:buNone/>
            </a:pPr>
            <a:r>
              <a:rPr lang="en-US" sz="3200" dirty="0" smtClean="0"/>
              <a:t>Get </a:t>
            </a:r>
            <a:r>
              <a:rPr lang="en-US" sz="3200" dirty="0"/>
              <a:t>audience’s attention </a:t>
            </a:r>
            <a:endParaRPr lang="en-US" sz="3200" dirty="0" smtClean="0"/>
          </a:p>
          <a:p>
            <a:pPr lvl="1"/>
            <a:r>
              <a:rPr lang="en-US" dirty="0" smtClean="0"/>
              <a:t>Appropriate</a:t>
            </a:r>
            <a:r>
              <a:rPr lang="en-US" dirty="0"/>
              <a:t>: Startling fact, quote, narrative, thoughtful question</a:t>
            </a:r>
          </a:p>
          <a:p>
            <a:pPr lvl="1"/>
            <a:r>
              <a:rPr lang="en-US" dirty="0"/>
              <a:t>Inappropriate: Your name, </a:t>
            </a:r>
            <a:r>
              <a:rPr lang="en-US" dirty="0" smtClean="0"/>
              <a:t>topic</a:t>
            </a:r>
            <a:endParaRPr lang="en-US" dirty="0"/>
          </a:p>
          <a:p>
            <a:pPr lvl="1"/>
            <a:r>
              <a:rPr lang="en-US" dirty="0"/>
              <a:t>Tell audience why they should care—make it meaningful—it is your job to do </a:t>
            </a:r>
            <a:r>
              <a:rPr lang="en-US" dirty="0" smtClean="0"/>
              <a:t>this </a:t>
            </a:r>
          </a:p>
          <a:p>
            <a:pPr lvl="2"/>
            <a:r>
              <a:rPr lang="en-US" dirty="0" smtClean="0"/>
              <a:t>How </a:t>
            </a:r>
            <a:r>
              <a:rPr lang="en-US" dirty="0"/>
              <a:t>might you do this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Provide thesis</a:t>
            </a:r>
          </a:p>
          <a:p>
            <a:pPr lvl="1"/>
            <a:r>
              <a:rPr lang="en-US" dirty="0"/>
              <a:t>Preview presentation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Basic </a:t>
            </a:r>
            <a:r>
              <a:rPr lang="en-US" sz="4000" dirty="0"/>
              <a:t>Presentation Outline for a 10 Minute Speech (adjust accordingly)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Communication Apprehension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individual’s level of fear or anxiety associated with either real or anticipated communication with another person or persons.</a:t>
            </a:r>
          </a:p>
          <a:p>
            <a:r>
              <a:rPr lang="en-US" dirty="0" smtClean="0"/>
              <a:t>Empathy!!!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8131" y="2390775"/>
            <a:ext cx="26193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Excessive activation: occurs when the normal increase in activation in anticipation of a performance continues beyond the point where an individual is able to control 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regurgitating </a:t>
            </a:r>
            <a:r>
              <a:rPr lang="en-US" dirty="0" smtClean="0"/>
              <a:t>meals, fainting</a:t>
            </a:r>
          </a:p>
          <a:p>
            <a:endParaRPr lang="en-US" dirty="0" smtClean="0"/>
          </a:p>
          <a:p>
            <a:r>
              <a:rPr lang="en-US" dirty="0" smtClean="0"/>
              <a:t>Inappropriate cognitive processing: depends on the way activation is interpreted—everyone feels activation, but some “read” it as “getting amped” and others read it as “I’m going to </a:t>
            </a:r>
            <a:r>
              <a:rPr lang="en-US" dirty="0" err="1" smtClean="0"/>
              <a:t>die.”people</a:t>
            </a:r>
            <a:r>
              <a:rPr lang="en-US" dirty="0" smtClean="0"/>
              <a:t> who “choke” in a game because any activation is perceived as negative</a:t>
            </a:r>
          </a:p>
          <a:p>
            <a:endParaRPr lang="en-US" dirty="0" smtClean="0"/>
          </a:p>
          <a:p>
            <a:r>
              <a:rPr lang="en-US" dirty="0" smtClean="0"/>
              <a:t>Inadequate communication skills: person feels that they do not know how to communicate effectively. </a:t>
            </a:r>
            <a:endParaRPr lang="en-US" dirty="0" smtClean="0"/>
          </a:p>
          <a:p>
            <a:pPr lvl="1"/>
            <a:r>
              <a:rPr lang="en-US" dirty="0" smtClean="0"/>
              <a:t>perception </a:t>
            </a:r>
            <a:r>
              <a:rPr lang="en-US" dirty="0" smtClean="0"/>
              <a:t>of your skills more important that your actual skill level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Causes of 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Visualization (</a:t>
            </a:r>
            <a:r>
              <a:rPr lang="en-US" dirty="0" err="1" smtClean="0"/>
              <a:t>Hopf</a:t>
            </a:r>
            <a:r>
              <a:rPr lang="en-US" dirty="0" smtClean="0"/>
              <a:t> &amp; Ayres, 1992)Encourages people to think positively about communication by taking them through a carefully crafted script</a:t>
            </a:r>
          </a:p>
          <a:p>
            <a:r>
              <a:rPr lang="en-US" dirty="0" smtClean="0"/>
              <a:t>Picture the day full of confidence and energy, ending with a successful presentation—student should congratulate him/herself on a job well done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Breathe—breathing exercise</a:t>
            </a:r>
          </a:p>
          <a:p>
            <a:r>
              <a:rPr lang="en-US" dirty="0" smtClean="0"/>
              <a:t>Plant friendly faces</a:t>
            </a:r>
          </a:p>
          <a:p>
            <a:r>
              <a:rPr lang="en-US" dirty="0" smtClean="0"/>
              <a:t>Know your stuff—practice, practice, practice</a:t>
            </a:r>
          </a:p>
          <a:p>
            <a:r>
              <a:rPr lang="en-US" dirty="0" smtClean="0"/>
              <a:t>Know the room</a:t>
            </a:r>
          </a:p>
          <a:p>
            <a:r>
              <a:rPr lang="en-US" dirty="0" smtClean="0"/>
              <a:t>DO NOT MEMORIZE OR READ YOUR SPEECH</a:t>
            </a:r>
          </a:p>
          <a:p>
            <a:r>
              <a:rPr lang="en-US" dirty="0" smtClean="0"/>
              <a:t>Sleep and water</a:t>
            </a:r>
          </a:p>
          <a:p>
            <a:r>
              <a:rPr lang="en-US" dirty="0" smtClean="0"/>
              <a:t>Notes to yourself on your notes—smile, breathe, etc.</a:t>
            </a:r>
          </a:p>
          <a:p>
            <a:r>
              <a:rPr lang="en-US" dirty="0" smtClean="0"/>
              <a:t>What to wear, what to put your notes on, etc.</a:t>
            </a:r>
          </a:p>
          <a:p>
            <a:r>
              <a:rPr lang="en-US" dirty="0" smtClean="0"/>
              <a:t>Perfection is the enemy</a:t>
            </a:r>
          </a:p>
          <a:p>
            <a:r>
              <a:rPr lang="en-US" dirty="0" smtClean="0"/>
              <a:t>Keep at it—it will get better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Tips for Reducing Anxiety: Control what you 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lvl="1"/>
            <a:r>
              <a:rPr lang="en-US" sz="3100" dirty="0" smtClean="0"/>
              <a:t>Body (7 minutes</a:t>
            </a:r>
            <a:r>
              <a:rPr lang="en-US" sz="3100" dirty="0" smtClean="0"/>
              <a:t>)</a:t>
            </a:r>
          </a:p>
          <a:p>
            <a:pPr lvl="1"/>
            <a:r>
              <a:rPr lang="en-US" sz="2600" dirty="0" smtClean="0"/>
              <a:t>Issue/Topic 1</a:t>
            </a:r>
          </a:p>
          <a:p>
            <a:pPr lvl="2"/>
            <a:r>
              <a:rPr lang="en-US" dirty="0" smtClean="0"/>
              <a:t>Transition </a:t>
            </a:r>
            <a:r>
              <a:rPr lang="en-US" dirty="0" smtClean="0"/>
              <a:t>statement: Now that we understand X, let’s move on to discuss 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Issue/Topic </a:t>
            </a:r>
            <a:r>
              <a:rPr lang="en-US" dirty="0" smtClean="0"/>
              <a:t>2</a:t>
            </a:r>
          </a:p>
          <a:p>
            <a:pPr lvl="2"/>
            <a:r>
              <a:rPr lang="en-US" dirty="0" smtClean="0"/>
              <a:t>Transition</a:t>
            </a:r>
            <a:endParaRPr lang="en-US" dirty="0" smtClean="0"/>
          </a:p>
          <a:p>
            <a:pPr lvl="1"/>
            <a:r>
              <a:rPr lang="en-US" sz="2600" dirty="0" smtClean="0"/>
              <a:t>Issue/Topic </a:t>
            </a:r>
            <a:r>
              <a:rPr lang="en-US" sz="2600" dirty="0" smtClean="0"/>
              <a:t>3</a:t>
            </a:r>
          </a:p>
          <a:p>
            <a:pPr lvl="2"/>
            <a:r>
              <a:rPr lang="en-US" dirty="0" smtClean="0"/>
              <a:t>Stop </a:t>
            </a:r>
            <a:r>
              <a:rPr lang="en-US" dirty="0" smtClean="0"/>
              <a:t>at 3 major points—our brains remember and sort information in groups of 3</a:t>
            </a:r>
          </a:p>
          <a:p>
            <a:pPr lvl="2"/>
            <a:r>
              <a:rPr lang="en-US" dirty="0" smtClean="0"/>
              <a:t>Weakest or least significant point should go in the middle—primacy and </a:t>
            </a:r>
            <a:r>
              <a:rPr lang="en-US" dirty="0" err="1" smtClean="0"/>
              <a:t>recency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3100" dirty="0" smtClean="0"/>
              <a:t>Conclusion (1 minute</a:t>
            </a:r>
            <a:r>
              <a:rPr lang="en-US" sz="3100" dirty="0" smtClean="0"/>
              <a:t>)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of 3 major points/issues</a:t>
            </a:r>
          </a:p>
          <a:p>
            <a:pPr lvl="1"/>
            <a:r>
              <a:rPr lang="en-US" sz="2600" dirty="0" smtClean="0"/>
              <a:t>End with a statement of </a:t>
            </a:r>
            <a:r>
              <a:rPr lang="en-US" sz="2600" dirty="0" smtClean="0"/>
              <a:t>closure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/>
              <a:t>great way to do this is to return to the way you opened to bring it full circle</a:t>
            </a:r>
          </a:p>
          <a:p>
            <a:pPr lvl="2"/>
            <a:r>
              <a:rPr lang="en-US" dirty="0" smtClean="0"/>
              <a:t>Ex: Attention getter: Former NFL players’ number one cause of death? Sleep deprivation.</a:t>
            </a:r>
          </a:p>
          <a:p>
            <a:pPr lvl="2"/>
            <a:r>
              <a:rPr lang="en-US" dirty="0" smtClean="0"/>
              <a:t>Closure: If sleep deprivation is enough to kill a 300 lbs. lineman, we should all be vigilant about getting at least 8 quality hours a night.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Non-existent: Some speakers use all of their time for the message and offer no conclusion at all—huge mistake.</a:t>
            </a:r>
          </a:p>
          <a:p>
            <a:r>
              <a:rPr lang="en-US" dirty="0" smtClean="0"/>
              <a:t>Afterthought: Some conclusions may as well not be there because it was such an afterthought. Be strategic—“thanks” doesn’t count.</a:t>
            </a:r>
          </a:p>
          <a:p>
            <a:r>
              <a:rPr lang="en-US" dirty="0" smtClean="0"/>
              <a:t>Introduce new idea: Never introduce a new idea in the conclusion. It is for summarizing and providing closure.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Problems with 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Recall: Americans have very poor recall in general because we have short cultural attention spans. </a:t>
            </a:r>
          </a:p>
          <a:p>
            <a:r>
              <a:rPr lang="en-US" dirty="0" smtClean="0"/>
              <a:t>Grouping elements correctly (in 3’s) can help your audiences recall your message. </a:t>
            </a:r>
          </a:p>
          <a:p>
            <a:r>
              <a:rPr lang="en-US" dirty="0" smtClean="0"/>
              <a:t>Transitions, signposts assist in making sense of speeches.</a:t>
            </a:r>
          </a:p>
          <a:p>
            <a:r>
              <a:rPr lang="en-US" dirty="0" smtClean="0"/>
              <a:t>Introductions and conclusions count—primacy and </a:t>
            </a:r>
            <a:r>
              <a:rPr lang="en-US" dirty="0" err="1" smtClean="0"/>
              <a:t>recency</a:t>
            </a:r>
            <a:r>
              <a:rPr lang="en-US" dirty="0" smtClean="0"/>
              <a:t> again.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Memory and Recall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Verbal Delivery </a:t>
            </a:r>
            <a:r>
              <a:rPr lang="en-US" dirty="0" err="1" smtClean="0"/>
              <a:t>Issues:You'll</a:t>
            </a:r>
            <a:r>
              <a:rPr lang="en-US" dirty="0" smtClean="0"/>
              <a:t> want to work towards an elevated, conversational style. </a:t>
            </a:r>
          </a:p>
          <a:p>
            <a:r>
              <a:rPr lang="en-US" dirty="0" smtClean="0"/>
              <a:t>The audience wants you to talk to them not at them. </a:t>
            </a:r>
          </a:p>
          <a:p>
            <a:r>
              <a:rPr lang="en-US" dirty="0" smtClean="0"/>
              <a:t>Use a sincere tone that lets the audience know you're that you are invested in the material. </a:t>
            </a:r>
          </a:p>
          <a:p>
            <a:r>
              <a:rPr lang="en-US" dirty="0" smtClean="0"/>
              <a:t>Be yourself.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Delivery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Word choice: Know your definitions, avoid speaking like a thesaurus</a:t>
            </a:r>
          </a:p>
          <a:p>
            <a:r>
              <a:rPr lang="en-US" dirty="0" smtClean="0"/>
              <a:t>Avoid jargon and technical terms when possible—if they are necessary, define any terms people might not know</a:t>
            </a:r>
          </a:p>
          <a:p>
            <a:r>
              <a:rPr lang="en-US" dirty="0" smtClean="0"/>
              <a:t>Use vivid, colorful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Fix </a:t>
            </a:r>
            <a:r>
              <a:rPr lang="en-US" dirty="0" smtClean="0"/>
              <a:t>this: The city is a nice place to visit.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Verbal Delivery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Eye contact: strategically place friendly faces</a:t>
            </a:r>
          </a:p>
          <a:p>
            <a:r>
              <a:rPr lang="en-US" dirty="0" smtClean="0"/>
              <a:t>Gesture: Try to be natural; “touch the ring”</a:t>
            </a:r>
          </a:p>
          <a:p>
            <a:r>
              <a:rPr lang="en-US" dirty="0" smtClean="0"/>
              <a:t>Stance: Don’t lock your knees, don’t put your hands in your pockets or behind your back</a:t>
            </a:r>
          </a:p>
          <a:p>
            <a:r>
              <a:rPr lang="en-US" dirty="0" err="1" smtClean="0"/>
              <a:t>Vocalics</a:t>
            </a:r>
            <a:r>
              <a:rPr lang="en-US" dirty="0" smtClean="0"/>
              <a:t>: Pause, up or down in volume</a:t>
            </a:r>
          </a:p>
          <a:p>
            <a:r>
              <a:rPr lang="en-US" dirty="0" smtClean="0"/>
              <a:t>Rate: Not so fast we can’t follow, not so slow we feel like its </a:t>
            </a:r>
            <a:r>
              <a:rPr lang="en-US" dirty="0" smtClean="0"/>
              <a:t>patronizing</a:t>
            </a:r>
          </a:p>
          <a:p>
            <a:pPr lvl="1"/>
            <a:r>
              <a:rPr lang="en-US" dirty="0" smtClean="0"/>
              <a:t>Know </a:t>
            </a:r>
            <a:r>
              <a:rPr lang="en-US" dirty="0" smtClean="0"/>
              <a:t>you will speak faster in front of people than you do in practice by yourself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Nonverbal Delivery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Rehearse the entire presentation including slides, handouts, etc.</a:t>
            </a:r>
          </a:p>
          <a:p>
            <a:r>
              <a:rPr lang="en-US" dirty="0" smtClean="0"/>
              <a:t>Look engaged in the presentation even if you are not the one speaking at the time (we can still see you!).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Presenting in a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755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Basic Presentation Outline for a 10 Minute Speech (adjust accordingly)</vt:lpstr>
      <vt:lpstr> The Body</vt:lpstr>
      <vt:lpstr> The Conclusion</vt:lpstr>
      <vt:lpstr> Problems with Conclusions</vt:lpstr>
      <vt:lpstr> Memory and Recall</vt:lpstr>
      <vt:lpstr> Delivery</vt:lpstr>
      <vt:lpstr> Verbal Delivery</vt:lpstr>
      <vt:lpstr> Nonverbal Delivery</vt:lpstr>
      <vt:lpstr> Presenting in a Group</vt:lpstr>
      <vt:lpstr> Communication Apprehension</vt:lpstr>
      <vt:lpstr> Causes of CA</vt:lpstr>
      <vt:lpstr> Treatments</vt:lpstr>
      <vt:lpstr> Tips for Reducing Anxiety: Control what you can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Presentation Outline for a 10 Minute Speech (adjust accordingly)</dc:title>
  <dc:creator>dcook</dc:creator>
  <cp:lastModifiedBy>dcook</cp:lastModifiedBy>
  <cp:revision>13</cp:revision>
  <dcterms:created xsi:type="dcterms:W3CDTF">2014-01-08T22:22:18Z</dcterms:created>
  <dcterms:modified xsi:type="dcterms:W3CDTF">2014-01-08T23:03:02Z</dcterms:modified>
</cp:coreProperties>
</file>