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067" autoAdjust="0"/>
  </p:normalViewPr>
  <p:slideViewPr>
    <p:cSldViewPr showGuides="1">
      <p:cViewPr varScale="1">
        <p:scale>
          <a:sx n="80" d="100"/>
          <a:sy n="80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148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AAF66-47CF-4C27-AEE0-DB165992FB96}" type="datetimeFigureOut">
              <a:rPr lang="en-US" smtClean="0"/>
              <a:t>6/27/2013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95809-E776-4C81-A543-E8AA2BD41E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3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How a parent might try to get a teenager to study, based on Marwell &amp; Schmidt’s 16 strategies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1. Promise: </a:t>
            </a:r>
            <a:r>
              <a:rPr lang="en-US" sz="1000" dirty="0" smtClean="0"/>
              <a:t>offer to increase Wendy’s allowance if she studies more.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2. Threat:</a:t>
            </a:r>
            <a:r>
              <a:rPr lang="en-US" sz="1000" dirty="0" smtClean="0"/>
              <a:t>, threaten to forbid Wendy to use the car if she doesn’t start studying more.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3. Expertise (positive): </a:t>
            </a:r>
            <a:r>
              <a:rPr lang="en-US" sz="1000" dirty="0" smtClean="0"/>
              <a:t>tell Wendy that ifs he gets good grades she will be able to get into college and get a good job.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4. Expertise (negative): </a:t>
            </a:r>
            <a:r>
              <a:rPr lang="en-US" sz="1000" dirty="0" smtClean="0"/>
              <a:t>tell Wendy that if she does not get good grades she will not be able to get into a good college or get a good job.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5. Liking:</a:t>
            </a:r>
            <a:r>
              <a:rPr lang="en-US" sz="1000" dirty="0" smtClean="0"/>
              <a:t> try to be as friendly and pleasant as possible to put Wendy in a good mood before asking her to study.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6. Pregiving: </a:t>
            </a:r>
            <a:r>
              <a:rPr lang="en-US" sz="1000" dirty="0" smtClean="0"/>
              <a:t>raise Wendy’s allowance and tell her you now expect him to study.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7. Aversive Stimulation: </a:t>
            </a:r>
            <a:r>
              <a:rPr lang="en-US" sz="1000" dirty="0" smtClean="0"/>
              <a:t>forbid Wendy the use of the car and tell her she will not be able to drive until she studies more.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8. Debt: </a:t>
            </a:r>
            <a:r>
              <a:rPr lang="en-US" sz="1000" dirty="0" smtClean="0"/>
              <a:t>point out that you have sacrificed and saved to pay for Wendy’s education and that she owes it to you to get good enough grades to get into a good college.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9. Moral Appeal: </a:t>
            </a:r>
            <a:r>
              <a:rPr lang="en-US" sz="1000" dirty="0" smtClean="0"/>
              <a:t>tell Wendy that it is morally wrong for anyone not to get as good grades as possible and that she should study more.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10. Self-Feeling (positive): </a:t>
            </a:r>
            <a:r>
              <a:rPr lang="en-US" sz="1000" dirty="0" smtClean="0"/>
              <a:t>tell Wendy that she will feel proud if she gets herself to study more.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11. Self-Feeling (negative): </a:t>
            </a:r>
            <a:r>
              <a:rPr lang="en-US" sz="1000" dirty="0" smtClean="0"/>
              <a:t>tell Wendy that she will feel ashamed of herself ifs he gets bad grades.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12. Altercasting (positive): </a:t>
            </a:r>
            <a:r>
              <a:rPr lang="en-US" sz="1000" dirty="0" smtClean="0"/>
              <a:t>tell Wendy since she is a mature and intelligent person she naturally will want to study more and get good grades.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13. Altercasting (negative): </a:t>
            </a:r>
            <a:r>
              <a:rPr lang="en-US" sz="1000" dirty="0" smtClean="0"/>
              <a:t>tell Wendy that she should study because only someone very childish does not study.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14. Altruism: </a:t>
            </a:r>
            <a:r>
              <a:rPr lang="en-US" sz="1000" dirty="0" smtClean="0"/>
              <a:t>tell Wendy that you really want very badly for her to get into a good college and that you wish she would study more as a personal favor to you.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15. Esteem (positive): </a:t>
            </a:r>
            <a:r>
              <a:rPr lang="en-US" sz="1000" dirty="0" smtClean="0"/>
              <a:t>tell Wendy that the whole family will be very proud of her if she gets good grades.</a:t>
            </a:r>
            <a:endParaRPr lang="en-US" sz="1000" b="1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1000" b="1" dirty="0" smtClean="0"/>
              <a:t>16. Esteem (negative): </a:t>
            </a:r>
            <a:r>
              <a:rPr lang="en-US" sz="1000" dirty="0" smtClean="0"/>
              <a:t>tell Wendy that the whole family will be very disappointed in her if he gets poor grades.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5809-E776-4C81-A543-E8AA2BD41E0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61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3">
            <a:normAutofit lnSpcReduction="10000"/>
          </a:bodyPr>
          <a:lstStyle/>
          <a:p>
            <a:r>
              <a:rPr lang="en-US" dirty="0" smtClean="0"/>
              <a:t>Compliance gaining strategies are many and varied.  Kellerman and Cole (1994), for example, identified more than 50 strategies discussed in various studies.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Kellermann, K., &amp; Cole, T. (1994). Classifying compliance gaining messages: Taxonomic disorder and strategic confusion.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 Theory, 4,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3–60.</a:t>
            </a:r>
            <a:endParaRPr lang="en-US" dirty="0" smtClean="0"/>
          </a:p>
          <a:p>
            <a:pPr indent="457200">
              <a:lnSpc>
                <a:spcPct val="80000"/>
              </a:lnSpc>
            </a:pPr>
            <a:r>
              <a:rPr lang="en-US" dirty="0" smtClean="0"/>
              <a:t>Accuse 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Acknowledge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Advise 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Apologize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Approve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Argue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Ask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Assert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Assure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Attack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Blame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Boast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Challenge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Claim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Comment </a:t>
            </a:r>
          </a:p>
          <a:p>
            <a:pPr indent="457200"/>
            <a:r>
              <a:rPr lang="en-US" dirty="0" smtClean="0"/>
              <a:t>Complain</a:t>
            </a:r>
          </a:p>
          <a:p>
            <a:pPr indent="457200"/>
            <a:r>
              <a:rPr lang="en-US" dirty="0" smtClean="0"/>
              <a:t>Compliment</a:t>
            </a:r>
          </a:p>
          <a:p>
            <a:pPr indent="457200"/>
            <a:r>
              <a:rPr lang="en-US" dirty="0" smtClean="0"/>
              <a:t>Confess</a:t>
            </a:r>
          </a:p>
          <a:p>
            <a:pPr indent="457200"/>
            <a:r>
              <a:rPr lang="en-US" dirty="0" smtClean="0"/>
              <a:t>Confirm</a:t>
            </a:r>
          </a:p>
          <a:p>
            <a:pPr indent="457200"/>
            <a:r>
              <a:rPr lang="en-US" dirty="0" smtClean="0"/>
              <a:t>Criticize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Demand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Disagree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Disclose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Excuse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Explain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Forbid 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Forgive</a:t>
            </a:r>
          </a:p>
          <a:p>
            <a:pPr indent="457200">
              <a:lnSpc>
                <a:spcPct val="80000"/>
              </a:lnSpc>
            </a:pPr>
            <a:r>
              <a:rPr lang="en-US" dirty="0" smtClean="0"/>
              <a:t>Give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Hint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Insist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Inform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Insult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Joke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Justify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Offer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Order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Permit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Plead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Point out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Praise 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Prohibit 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Promise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Protest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Question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Remark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Report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Reprimand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Request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Ridicule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Suggest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Summarize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Tell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Thank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Threaten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Vow</a:t>
            </a:r>
          </a:p>
          <a:p>
            <a:pPr indent="4572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US" dirty="0" smtClean="0"/>
              <a:t>Warn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95809-E776-4C81-A543-E8AA2BD41E06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1676400" y="4343400"/>
            <a:ext cx="2286000" cy="42672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0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1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84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65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Autofit/>
          </a:bodyPr>
          <a:lstStyle>
            <a:lvl1pPr marL="0" indent="0" algn="l">
              <a:buNone/>
              <a:defRPr kumimoji="0" lang="en-US" sz="20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 sz="2000"/>
            </a:lvl1pPr>
            <a:lvl2pPr marL="402336" indent="-173736">
              <a:lnSpc>
                <a:spcPct val="80000"/>
              </a:lnSpc>
              <a:spcBef>
                <a:spcPts val="1200"/>
              </a:spcBef>
              <a:defRPr/>
            </a:lvl2pPr>
            <a:lvl3pPr marL="402336" indent="-173736">
              <a:lnSpc>
                <a:spcPct val="80000"/>
              </a:lnSpc>
              <a:spcBef>
                <a:spcPts val="1200"/>
              </a:spcBef>
              <a:defRPr/>
            </a:lvl3pPr>
            <a:lvl4pPr marL="402336" indent="-173736">
              <a:lnSpc>
                <a:spcPct val="80000"/>
              </a:lnSpc>
              <a:spcBef>
                <a:spcPts val="1200"/>
              </a:spcBef>
              <a:defRPr/>
            </a:lvl4pPr>
            <a:lvl5pPr marL="402336" indent="-173736">
              <a:lnSpc>
                <a:spcPct val="80000"/>
              </a:lnSpc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 marL="0" indent="0">
              <a:defRPr sz="2800"/>
            </a:lvl1pPr>
            <a:lvl2pPr marL="402336" indent="-173736">
              <a:lnSpc>
                <a:spcPct val="80000"/>
              </a:lnSpc>
              <a:spcBef>
                <a:spcPts val="1200"/>
              </a:spcBef>
              <a:defRPr sz="2400"/>
            </a:lvl2pPr>
            <a:lvl3pPr marL="402336" indent="-173736">
              <a:lnSpc>
                <a:spcPct val="80000"/>
              </a:lnSpc>
              <a:spcBef>
                <a:spcPts val="1200"/>
              </a:spcBef>
              <a:defRPr sz="2000"/>
            </a:lvl3pPr>
            <a:lvl4pPr marL="402336" indent="-173736">
              <a:lnSpc>
                <a:spcPct val="80000"/>
              </a:lnSpc>
              <a:spcBef>
                <a:spcPts val="1200"/>
              </a:spcBef>
              <a:defRPr sz="1800"/>
            </a:lvl4pPr>
            <a:lvl5pPr marL="402336" indent="-173736">
              <a:lnSpc>
                <a:spcPct val="80000"/>
              </a:lnSpc>
              <a:spcBef>
                <a:spcPts val="12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 marL="0" indent="0">
              <a:defRPr sz="2800"/>
            </a:lvl1pPr>
            <a:lvl2pPr marL="402336" indent="-173736">
              <a:lnSpc>
                <a:spcPct val="80000"/>
              </a:lnSpc>
              <a:spcBef>
                <a:spcPts val="1200"/>
              </a:spcBef>
              <a:defRPr sz="2400"/>
            </a:lvl2pPr>
            <a:lvl3pPr marL="402336" indent="-173736">
              <a:lnSpc>
                <a:spcPct val="80000"/>
              </a:lnSpc>
              <a:spcBef>
                <a:spcPts val="1200"/>
              </a:spcBef>
              <a:defRPr sz="2000"/>
            </a:lvl3pPr>
            <a:lvl4pPr marL="402336" indent="-173736">
              <a:lnSpc>
                <a:spcPct val="80000"/>
              </a:lnSpc>
              <a:spcBef>
                <a:spcPts val="1200"/>
              </a:spcBef>
              <a:defRPr sz="1800"/>
            </a:lvl4pPr>
            <a:lvl5pPr marL="402336" indent="-173736">
              <a:lnSpc>
                <a:spcPct val="80000"/>
              </a:lnSpc>
              <a:spcBef>
                <a:spcPts val="12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7327514" cy="6858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6788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3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6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43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07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9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3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0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3888F-7F4F-42A5-A2EA-12A0D1096C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1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CA3675E-2322-431B-8100-9B09A6E1413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Compliance Gaining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Box 2"/>
          <p:cNvSpPr txBox="1"/>
          <p:nvPr/>
        </p:nvSpPr>
        <p:spPr>
          <a:xfrm>
            <a:off x="2802093" y="5949538"/>
            <a:ext cx="3539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+mn-lt"/>
              </a:rPr>
              <a:t>Prepared by Robert Gass &amp; John Seiter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4562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1097280"/>
            <a:ext cx="6400800" cy="37124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/>
              <a:t>Power and Politeness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People with low power, status tend to rely on polite strategies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People with high power, status have more leeway to use impolite strategies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Direct requests are often the most polite, efficient approach (Kellermann &amp; Shea, 1996)</a:t>
            </a:r>
          </a:p>
          <a:p>
            <a:pPr marL="731520" lvl="2">
              <a:lnSpc>
                <a:spcPct val="90000"/>
              </a:lnSpc>
            </a:pPr>
            <a:r>
              <a:rPr lang="en-US" sz="1800" dirty="0" smtClean="0"/>
              <a:t>Viewed more favorably than threats</a:t>
            </a:r>
          </a:p>
          <a:p>
            <a:pPr marL="731520" lvl="2">
              <a:lnSpc>
                <a:spcPct val="90000"/>
              </a:lnSpc>
            </a:pPr>
            <a:r>
              <a:rPr lang="en-US" sz="1800" dirty="0" smtClean="0"/>
              <a:t>Viewed more favorably than hinting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/>
              <a:t>Copyright © 2014 Pearson Education INC., All Rights Reserved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1530" y="0"/>
            <a:ext cx="7520940" cy="685800"/>
          </a:xfrm>
        </p:spPr>
        <p:txBody>
          <a:bodyPr/>
          <a:lstStyle/>
          <a:p>
            <a:r>
              <a:rPr lang="en-US" dirty="0" smtClean="0"/>
              <a:t>Politeness and facework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54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0"/>
            <a:ext cx="7520940" cy="685800"/>
          </a:xfrm>
        </p:spPr>
        <p:txBody>
          <a:bodyPr/>
          <a:lstStyle/>
          <a:p>
            <a:r>
              <a:rPr lang="en-US" dirty="0" smtClean="0"/>
              <a:t>Individual differences &amp; Design Logics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Logics</a:t>
            </a:r>
          </a:p>
          <a:p>
            <a:pPr lvl="1"/>
            <a:r>
              <a:rPr lang="en-US" sz="2000" dirty="0"/>
              <a:t>Expressive design logic</a:t>
            </a:r>
          </a:p>
          <a:p>
            <a:pPr lvl="5"/>
            <a:r>
              <a:rPr lang="en-US" sz="1800" dirty="0"/>
              <a:t>People who respond reflexively, impulsively</a:t>
            </a:r>
          </a:p>
          <a:p>
            <a:pPr lvl="1"/>
            <a:r>
              <a:rPr lang="en-US" sz="2000" dirty="0"/>
              <a:t>Conventional design logic</a:t>
            </a:r>
          </a:p>
          <a:p>
            <a:pPr lvl="5"/>
            <a:r>
              <a:rPr lang="en-US" sz="1800" dirty="0"/>
              <a:t>People who follow norms, social customs</a:t>
            </a:r>
          </a:p>
          <a:p>
            <a:pPr lvl="1"/>
            <a:r>
              <a:rPr lang="en-US" sz="2000" dirty="0"/>
              <a:t>Rhetorical design logic</a:t>
            </a:r>
          </a:p>
          <a:p>
            <a:pPr lvl="5"/>
            <a:r>
              <a:rPr lang="en-US" sz="1800" dirty="0"/>
              <a:t>People who rely on shared goals and reason-giving</a:t>
            </a:r>
          </a:p>
          <a:p>
            <a:pPr indent="-173736"/>
            <a:r>
              <a:rPr lang="en-US" dirty="0"/>
              <a:t>Of the three types, the last is rated as more competent and effective.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9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749040" cy="3931920"/>
          </a:xfrm>
        </p:spPr>
        <p:txBody>
          <a:bodyPr>
            <a:noAutofit/>
          </a:bodyPr>
          <a:lstStyle/>
          <a:p>
            <a:r>
              <a:rPr lang="en-US" sz="2000" dirty="0"/>
              <a:t>Studies have asked which strategies people prefer, but not which strategies they would </a:t>
            </a:r>
            <a:r>
              <a:rPr lang="en-US" sz="2000" i="1" dirty="0"/>
              <a:t>actually </a:t>
            </a:r>
            <a:r>
              <a:rPr lang="en-US" sz="2000" i="1" dirty="0" smtClean="0"/>
              <a:t>use</a:t>
            </a:r>
            <a:endParaRPr lang="en-US" sz="2000" i="1" dirty="0"/>
          </a:p>
          <a:p>
            <a:r>
              <a:rPr lang="en-US" sz="2000" dirty="0"/>
              <a:t>Studies have examined strategy usage, but not strategy </a:t>
            </a:r>
            <a:r>
              <a:rPr lang="en-US" sz="2000" i="1" dirty="0" smtClean="0"/>
              <a:t>effectiveness</a:t>
            </a:r>
            <a:endParaRPr lang="en-US" sz="2000" i="1" dirty="0"/>
          </a:p>
          <a:p>
            <a:r>
              <a:rPr lang="en-US" sz="2000" dirty="0"/>
              <a:t>Studies have utilized </a:t>
            </a:r>
            <a:r>
              <a:rPr lang="en-US" sz="2000" i="1" dirty="0"/>
              <a:t>hypothetical scenarios, </a:t>
            </a:r>
            <a:r>
              <a:rPr lang="en-US" sz="2000" dirty="0"/>
              <a:t>as opposed to real-life </a:t>
            </a:r>
            <a:r>
              <a:rPr lang="en-US" sz="2000" dirty="0" smtClean="0"/>
              <a:t>situations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758184" cy="3931920"/>
          </a:xfrm>
        </p:spPr>
        <p:txBody>
          <a:bodyPr>
            <a:normAutofit/>
          </a:bodyPr>
          <a:lstStyle/>
          <a:p>
            <a:r>
              <a:rPr lang="en-US" sz="2000" dirty="0"/>
              <a:t>Many studies have relied on </a:t>
            </a:r>
            <a:r>
              <a:rPr lang="en-US" sz="2000" i="1" u="sng" dirty="0"/>
              <a:t>“checklist” </a:t>
            </a:r>
            <a:r>
              <a:rPr lang="en-US" sz="2000" i="1" u="sng" dirty="0" smtClean="0"/>
              <a:t>typologies</a:t>
            </a:r>
            <a:endParaRPr lang="en-US" sz="2000" i="1" u="sng" dirty="0"/>
          </a:p>
          <a:p>
            <a:r>
              <a:rPr lang="en-US" sz="2000" dirty="0"/>
              <a:t>Hypothetical checklists invite social desirability </a:t>
            </a:r>
            <a:r>
              <a:rPr lang="en-US" sz="2000" dirty="0" smtClean="0"/>
              <a:t>bias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/>
              <a:t>Copyright © 2014 Pearson Education INC., All Rights Reserved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1530" y="20052"/>
            <a:ext cx="7520940" cy="665747"/>
          </a:xfrm>
        </p:spPr>
        <p:txBody>
          <a:bodyPr/>
          <a:lstStyle/>
          <a:p>
            <a:r>
              <a:rPr lang="en-US" dirty="0" smtClean="0"/>
              <a:t>Methodological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61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749040" cy="3931920"/>
          </a:xfrm>
        </p:spPr>
        <p:txBody>
          <a:bodyPr>
            <a:noAutofit/>
          </a:bodyPr>
          <a:lstStyle/>
          <a:p>
            <a:r>
              <a:rPr lang="en-US" sz="2000" dirty="0"/>
              <a:t>More recent research has addressed many of the previous </a:t>
            </a:r>
            <a:r>
              <a:rPr lang="en-US" sz="2000" dirty="0" smtClean="0"/>
              <a:t>concerns</a:t>
            </a:r>
            <a:endParaRPr lang="en-US" sz="2000" dirty="0"/>
          </a:p>
          <a:p>
            <a:pPr lvl="1"/>
            <a:r>
              <a:rPr lang="en-US" sz="1800" dirty="0"/>
              <a:t>Dozens of studies have been conducted in real-life </a:t>
            </a:r>
            <a:r>
              <a:rPr lang="en-US" sz="1800" dirty="0" smtClean="0"/>
              <a:t>contexts</a:t>
            </a:r>
            <a:endParaRPr lang="en-US" sz="1800" dirty="0"/>
          </a:p>
          <a:p>
            <a:pPr lvl="1"/>
            <a:r>
              <a:rPr lang="en-US" sz="1800" dirty="0"/>
              <a:t>Actual compliance was </a:t>
            </a:r>
            <a:r>
              <a:rPr lang="en-US" sz="1800" dirty="0" smtClean="0"/>
              <a:t>measured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928616" y="1097280"/>
            <a:ext cx="3834384" cy="4008120"/>
          </a:xfrm>
        </p:spPr>
        <p:txBody>
          <a:bodyPr>
            <a:noAutofit/>
          </a:bodyPr>
          <a:lstStyle/>
          <a:p>
            <a:r>
              <a:rPr lang="en-US" sz="2000" dirty="0"/>
              <a:t>Examples of real-life contexts studied</a:t>
            </a:r>
          </a:p>
          <a:p>
            <a:pPr lvl="1"/>
            <a:r>
              <a:rPr lang="en-US" sz="1900" dirty="0"/>
              <a:t>food servers and tipping behavior</a:t>
            </a:r>
          </a:p>
          <a:p>
            <a:pPr lvl="1"/>
            <a:r>
              <a:rPr lang="en-US" sz="1900" dirty="0"/>
              <a:t>computer-mediated influence</a:t>
            </a:r>
          </a:p>
          <a:p>
            <a:pPr lvl="1"/>
            <a:r>
              <a:rPr lang="en-US" sz="1900" dirty="0"/>
              <a:t>strangers and helping behavior</a:t>
            </a:r>
          </a:p>
          <a:p>
            <a:pPr lvl="1"/>
            <a:r>
              <a:rPr lang="en-US" sz="1900" dirty="0"/>
              <a:t>retail sales and consumer purchases</a:t>
            </a:r>
          </a:p>
          <a:p>
            <a:pPr lvl="1"/>
            <a:r>
              <a:rPr lang="en-US" sz="1900" dirty="0"/>
              <a:t>sexual compliance resisting</a:t>
            </a:r>
          </a:p>
          <a:p>
            <a:pPr lvl="1"/>
            <a:r>
              <a:rPr lang="en-US" sz="1900" dirty="0"/>
              <a:t>physician-patient compliance gaining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/>
              <a:t>Copyright © 2014 Pearson Education INC., All Rights Reserved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1530" y="32084"/>
            <a:ext cx="7520940" cy="653716"/>
          </a:xfrm>
        </p:spPr>
        <p:txBody>
          <a:bodyPr/>
          <a:lstStyle/>
          <a:p>
            <a:r>
              <a:rPr lang="en-US" dirty="0" smtClean="0"/>
              <a:t>Methodological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0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0052"/>
            <a:ext cx="7520940" cy="665747"/>
          </a:xfrm>
        </p:spPr>
        <p:txBody>
          <a:bodyPr/>
          <a:lstStyle/>
          <a:p>
            <a:r>
              <a:rPr lang="en-US" dirty="0" smtClean="0"/>
              <a:t>Goals, plans, and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6492240" cy="3579849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Primary goals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An employee wants a pay </a:t>
            </a:r>
            <a:r>
              <a:rPr lang="en-US" sz="1800" dirty="0" smtClean="0"/>
              <a:t>raise</a:t>
            </a:r>
            <a:endParaRPr lang="en-US" sz="18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Secondary goals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employee doesn’t want to work more </a:t>
            </a:r>
            <a:r>
              <a:rPr lang="en-US" sz="1800" dirty="0" smtClean="0"/>
              <a:t>hours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The employee doesn’t want to irritate the </a:t>
            </a:r>
            <a:r>
              <a:rPr lang="en-US" sz="1800" dirty="0" smtClean="0"/>
              <a:t>boss</a:t>
            </a:r>
            <a:endParaRPr lang="en-US" sz="1800" dirty="0"/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/>
              <a:t>Plans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employee opts for a positive, rational </a:t>
            </a:r>
            <a:r>
              <a:rPr lang="en-US" sz="1800" dirty="0" smtClean="0"/>
              <a:t>approach</a:t>
            </a:r>
            <a:endParaRPr lang="en-US" sz="1800" dirty="0"/>
          </a:p>
          <a:p>
            <a:pPr lvl="1">
              <a:lnSpc>
                <a:spcPct val="90000"/>
              </a:lnSpc>
            </a:pPr>
            <a:r>
              <a:rPr lang="en-US" sz="1800" dirty="0"/>
              <a:t>The employee provides evidence demonstrating his/her higher productivity compared to other </a:t>
            </a:r>
            <a:r>
              <a:rPr lang="en-US" sz="1800" dirty="0" smtClean="0"/>
              <a:t>employees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29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14400" y="890336"/>
            <a:ext cx="3901440" cy="4191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/>
              <a:t>Provide </a:t>
            </a:r>
            <a:r>
              <a:rPr lang="en-US" sz="2000" dirty="0"/>
              <a:t>guidance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“You should send a thank you note</a:t>
            </a:r>
            <a:r>
              <a:rPr lang="en-US" sz="1800" dirty="0" smtClean="0"/>
              <a:t>.”</a:t>
            </a:r>
          </a:p>
          <a:p>
            <a:pPr indent="-173736">
              <a:lnSpc>
                <a:spcPct val="80000"/>
              </a:lnSpc>
              <a:spcBef>
                <a:spcPts val="600"/>
              </a:spcBef>
            </a:pPr>
            <a:r>
              <a:rPr lang="en-US" sz="2200" dirty="0" smtClean="0"/>
              <a:t>Request advice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“what would you do if you were in my situation?”</a:t>
            </a:r>
            <a:endParaRPr lang="en-US" sz="1800" b="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/>
              <a:t>Ask a favor</a:t>
            </a:r>
            <a:endParaRPr lang="en-US" sz="2000" dirty="0"/>
          </a:p>
          <a:p>
            <a:pPr lvl="1">
              <a:spcBef>
                <a:spcPts val="600"/>
              </a:spcBef>
            </a:pPr>
            <a:r>
              <a:rPr lang="en-US" sz="1800" dirty="0"/>
              <a:t>“Would you give me hand?”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/>
              <a:t>Obtain </a:t>
            </a:r>
            <a:r>
              <a:rPr lang="en-US" sz="2000" dirty="0"/>
              <a:t>permission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“Can I take the day off tomorrow</a:t>
            </a:r>
            <a:r>
              <a:rPr lang="en-US" sz="1800" dirty="0" smtClean="0"/>
              <a:t>?”</a:t>
            </a:r>
          </a:p>
          <a:p>
            <a:pPr marL="0" lvl="1" indent="0">
              <a:spcBef>
                <a:spcPts val="600"/>
              </a:spcBef>
              <a:buClrTx/>
              <a:buNone/>
            </a:pPr>
            <a:r>
              <a:rPr lang="en-US" sz="2000" b="1" dirty="0"/>
              <a:t>Share time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“Let’s do lunch.”</a:t>
            </a:r>
          </a:p>
          <a:p>
            <a:pPr lvl="1">
              <a:spcBef>
                <a:spcPts val="600"/>
              </a:spcBef>
            </a:pPr>
            <a:endParaRPr lang="en-US" sz="18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800600" y="890336"/>
            <a:ext cx="3962400" cy="371246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/>
              <a:t>Change </a:t>
            </a:r>
            <a:r>
              <a:rPr lang="en-US" sz="2000" dirty="0"/>
              <a:t>relationship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/>
              <a:t>“I think we should start seeing other people</a:t>
            </a:r>
            <a:r>
              <a:rPr lang="en-US" sz="1800" b="0" dirty="0" smtClean="0"/>
              <a:t>.”</a:t>
            </a:r>
            <a:endParaRPr lang="en-US" sz="2000" b="0" dirty="0" smtClean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000" dirty="0"/>
              <a:t>Fulfill an obligation</a:t>
            </a:r>
          </a:p>
          <a:p>
            <a:pPr lvl="1">
              <a:spcBef>
                <a:spcPts val="600"/>
              </a:spcBef>
            </a:pPr>
            <a:r>
              <a:rPr lang="en-US" sz="2000" dirty="0"/>
              <a:t>“</a:t>
            </a:r>
            <a:r>
              <a:rPr lang="en-US" sz="1800" dirty="0"/>
              <a:t>But you promised me</a:t>
            </a:r>
            <a:r>
              <a:rPr lang="en-US" sz="1800" dirty="0" smtClean="0"/>
              <a:t>…”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/>
              <a:t>Get a date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“How about dinner and a movie?”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/>
              <a:t>Change an opinion</a:t>
            </a:r>
          </a:p>
          <a:p>
            <a:pPr marL="402336" indent="-173736">
              <a:lnSpc>
                <a:spcPct val="80000"/>
              </a:lnSpc>
              <a:spcBef>
                <a:spcPts val="600"/>
              </a:spcBef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sz="1800" b="0" dirty="0" smtClean="0"/>
              <a:t>“I think we should go to my parent’s’ home for Thanksgiving”</a:t>
            </a:r>
            <a:endParaRPr lang="en-US" sz="1800" b="0" dirty="0"/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sz="2000" dirty="0" smtClean="0"/>
              <a:t>Stop an annoying habit</a:t>
            </a:r>
            <a:endParaRPr lang="en-US" sz="2000" dirty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“Do not clip your toenails in the bed.”</a:t>
            </a:r>
            <a:endParaRPr lang="en-US" sz="1800" dirty="0"/>
          </a:p>
          <a:p>
            <a:pPr lvl="1">
              <a:spcBef>
                <a:spcPts val="600"/>
              </a:spcBef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/>
              <a:t>Copyright © 2014 Pearson Education INC., All Rights Reserved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1530" y="32084"/>
            <a:ext cx="7520940" cy="653716"/>
          </a:xfrm>
        </p:spPr>
        <p:txBody>
          <a:bodyPr/>
          <a:lstStyle/>
          <a:p>
            <a:r>
              <a:rPr lang="en-US" dirty="0" smtClean="0"/>
              <a:t>Types of primary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549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749040" cy="3931920"/>
          </a:xfrm>
        </p:spPr>
        <p:txBody>
          <a:bodyPr>
            <a:no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ive </a:t>
            </a:r>
            <a:r>
              <a:rPr lang="en-US" sz="2000" dirty="0"/>
              <a:t>types of secondary goals</a:t>
            </a:r>
          </a:p>
          <a:p>
            <a:r>
              <a:rPr lang="en-US" sz="2000" dirty="0"/>
              <a:t>Identity goals</a:t>
            </a:r>
          </a:p>
          <a:p>
            <a:pPr lvl="1"/>
            <a:r>
              <a:rPr lang="en-US" sz="1800" dirty="0"/>
              <a:t>Goals consistent with one’s own character</a:t>
            </a:r>
          </a:p>
          <a:p>
            <a:r>
              <a:rPr lang="en-US" sz="2000" dirty="0"/>
              <a:t>Interaction goals</a:t>
            </a:r>
          </a:p>
          <a:p>
            <a:pPr lvl="1"/>
            <a:r>
              <a:rPr lang="en-US" sz="1800" dirty="0"/>
              <a:t>Goals regarding facework, impression management</a:t>
            </a:r>
          </a:p>
          <a:p>
            <a:r>
              <a:rPr lang="en-US" sz="2000" dirty="0"/>
              <a:t>Relational resource goals</a:t>
            </a:r>
          </a:p>
          <a:p>
            <a:pPr lvl="1"/>
            <a:r>
              <a:rPr lang="en-US" sz="1800" dirty="0"/>
              <a:t>Goals involving relationship maintenance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05400" y="1102896"/>
            <a:ext cx="3200400" cy="3886200"/>
          </a:xfrm>
        </p:spPr>
        <p:txBody>
          <a:bodyPr>
            <a:noAutofit/>
          </a:bodyPr>
          <a:lstStyle/>
          <a:p>
            <a:r>
              <a:rPr lang="en-US" sz="2000" dirty="0"/>
              <a:t>Personal resource goals</a:t>
            </a:r>
          </a:p>
          <a:p>
            <a:pPr lvl="1"/>
            <a:r>
              <a:rPr lang="en-US" sz="1800" dirty="0"/>
              <a:t>Goals to improve one’s own assets or standing</a:t>
            </a:r>
          </a:p>
          <a:p>
            <a:r>
              <a:rPr lang="en-US" sz="2000" dirty="0"/>
              <a:t>Affect management goals</a:t>
            </a:r>
          </a:p>
          <a:p>
            <a:pPr lvl="1"/>
            <a:r>
              <a:rPr lang="en-US" sz="1800" dirty="0"/>
              <a:t>Goals about managing one’s mood, emotions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/>
              <a:t>Copyright © 2014 Pearson Education INC., All Rights Reserved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1530" y="20052"/>
            <a:ext cx="7520940" cy="665747"/>
          </a:xfrm>
        </p:spPr>
        <p:txBody>
          <a:bodyPr/>
          <a:lstStyle/>
          <a:p>
            <a:r>
              <a:rPr lang="en-US" dirty="0" smtClean="0"/>
              <a:t>Dillard’s secondary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67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9756"/>
            <a:ext cx="7520940" cy="666044"/>
          </a:xfrm>
        </p:spPr>
        <p:txBody>
          <a:bodyPr/>
          <a:lstStyle/>
          <a:p>
            <a:r>
              <a:rPr lang="en-US" dirty="0" smtClean="0"/>
              <a:t>Conceptualizing compliance gaining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6492240" cy="3579849"/>
          </a:xfrm>
        </p:spPr>
        <p:txBody>
          <a:bodyPr/>
          <a:lstStyle/>
          <a:p>
            <a:r>
              <a:rPr lang="en-US" dirty="0"/>
              <a:t>Compliance gaining is a sub-set of </a:t>
            </a:r>
            <a:r>
              <a:rPr lang="en-US" dirty="0" smtClean="0"/>
              <a:t>persuasion</a:t>
            </a:r>
            <a:endParaRPr lang="en-US" dirty="0"/>
          </a:p>
          <a:p>
            <a:pPr lvl="1"/>
            <a:r>
              <a:rPr lang="en-US" sz="1800" dirty="0"/>
              <a:t>Compliance gaining is </a:t>
            </a:r>
            <a:r>
              <a:rPr lang="en-US" sz="1800" dirty="0" smtClean="0"/>
              <a:t>intentional</a:t>
            </a:r>
            <a:endParaRPr lang="en-US" sz="1800" dirty="0"/>
          </a:p>
          <a:p>
            <a:pPr lvl="1"/>
            <a:r>
              <a:rPr lang="en-US" sz="1800" dirty="0"/>
              <a:t>The focus is on </a:t>
            </a:r>
            <a:r>
              <a:rPr lang="en-US" sz="1800" dirty="0" smtClean="0"/>
              <a:t>the outcome—behavioral conformity</a:t>
            </a:r>
            <a:endParaRPr lang="en-US" sz="1800" dirty="0"/>
          </a:p>
          <a:p>
            <a:pPr lvl="1"/>
            <a:r>
              <a:rPr lang="en-US" sz="1800" dirty="0"/>
              <a:t>Studies concentrate on interpersonal influence (one-on-one</a:t>
            </a:r>
            <a:r>
              <a:rPr lang="en-US" sz="1800" dirty="0" smtClean="0"/>
              <a:t>)</a:t>
            </a:r>
            <a:endParaRPr lang="en-US" sz="1800" dirty="0"/>
          </a:p>
          <a:p>
            <a:pPr lvl="1"/>
            <a:r>
              <a:rPr lang="en-US" sz="1800" dirty="0"/>
              <a:t>Studies emphasize strategy selection and </a:t>
            </a:r>
            <a:r>
              <a:rPr lang="en-US" sz="1800" dirty="0" smtClean="0"/>
              <a:t>use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9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685800"/>
          </a:xfrm>
        </p:spPr>
        <p:txBody>
          <a:bodyPr/>
          <a:lstStyle/>
          <a:p>
            <a:r>
              <a:rPr lang="en-US" dirty="0" smtClean="0"/>
              <a:t>Marwell &amp; Schmidt’s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6492240" cy="3579849"/>
          </a:xfrm>
        </p:spPr>
        <p:txBody>
          <a:bodyPr/>
          <a:lstStyle/>
          <a:p>
            <a:r>
              <a:rPr lang="en-US" dirty="0"/>
              <a:t>Five </a:t>
            </a:r>
            <a:r>
              <a:rPr lang="en-US" dirty="0" smtClean="0"/>
              <a:t>types </a:t>
            </a:r>
            <a:r>
              <a:rPr lang="en-US" dirty="0"/>
              <a:t>of compliance gaining strategies</a:t>
            </a:r>
          </a:p>
          <a:p>
            <a:pPr lvl="1"/>
            <a:r>
              <a:rPr lang="en-US" sz="1800" dirty="0"/>
              <a:t>Rewarding activity</a:t>
            </a:r>
          </a:p>
          <a:p>
            <a:pPr lvl="1"/>
            <a:r>
              <a:rPr lang="en-US" sz="1800" dirty="0"/>
              <a:t>Punishing activity</a:t>
            </a:r>
          </a:p>
          <a:p>
            <a:pPr lvl="1"/>
            <a:r>
              <a:rPr lang="en-US" sz="1800" dirty="0"/>
              <a:t>Expertise</a:t>
            </a:r>
          </a:p>
          <a:p>
            <a:pPr lvl="1"/>
            <a:r>
              <a:rPr lang="en-US" sz="1800" dirty="0"/>
              <a:t>Activation of impersonal commitments</a:t>
            </a:r>
          </a:p>
          <a:p>
            <a:pPr lvl="1"/>
            <a:r>
              <a:rPr lang="en-US" sz="1800" dirty="0"/>
              <a:t>Activation of personal commitments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71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3749040" cy="3657600"/>
          </a:xfrm>
        </p:spPr>
        <p:txBody>
          <a:bodyPr>
            <a:noAutofit/>
          </a:bodyPr>
          <a:lstStyle/>
          <a:p>
            <a:r>
              <a:rPr lang="en-US" sz="2000" dirty="0"/>
              <a:t>1. Promise of reward</a:t>
            </a:r>
          </a:p>
          <a:p>
            <a:r>
              <a:rPr lang="en-US" sz="2000" dirty="0"/>
              <a:t>2. Threat of punishment</a:t>
            </a:r>
          </a:p>
          <a:p>
            <a:r>
              <a:rPr lang="en-US" sz="2000" dirty="0"/>
              <a:t>3. Expertise (positive)</a:t>
            </a:r>
          </a:p>
          <a:p>
            <a:r>
              <a:rPr lang="en-US" sz="2000" dirty="0"/>
              <a:t>4. Expertise (negative)</a:t>
            </a:r>
          </a:p>
          <a:p>
            <a:r>
              <a:rPr lang="en-US" sz="2000" dirty="0"/>
              <a:t>5. Liking</a:t>
            </a:r>
          </a:p>
          <a:p>
            <a:r>
              <a:rPr lang="en-US" sz="2000" dirty="0"/>
              <a:t>6. Pregiving</a:t>
            </a:r>
          </a:p>
          <a:p>
            <a:r>
              <a:rPr lang="en-US" sz="2000" dirty="0"/>
              <a:t>7. Aversive stimulation</a:t>
            </a:r>
          </a:p>
          <a:p>
            <a:r>
              <a:rPr lang="en-US" sz="2000" dirty="0"/>
              <a:t>8. </a:t>
            </a:r>
            <a:r>
              <a:rPr lang="en-US" sz="2000" dirty="0" smtClean="0"/>
              <a:t>Debt</a:t>
            </a:r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3200400" cy="3581400"/>
          </a:xfrm>
        </p:spPr>
        <p:txBody>
          <a:bodyPr>
            <a:noAutofit/>
          </a:bodyPr>
          <a:lstStyle/>
          <a:p>
            <a:r>
              <a:rPr lang="en-US" sz="2000" dirty="0"/>
              <a:t>9.   Moral appeal</a:t>
            </a:r>
          </a:p>
          <a:p>
            <a:r>
              <a:rPr lang="en-US" sz="2000" dirty="0"/>
              <a:t>10. Positive self-feeling</a:t>
            </a:r>
          </a:p>
          <a:p>
            <a:r>
              <a:rPr lang="en-US" sz="2000" dirty="0"/>
              <a:t>11. Negative self-feeling</a:t>
            </a:r>
          </a:p>
          <a:p>
            <a:r>
              <a:rPr lang="en-US" sz="2000" dirty="0"/>
              <a:t>12. Positive altercasting*</a:t>
            </a:r>
          </a:p>
          <a:p>
            <a:r>
              <a:rPr lang="en-US" sz="2000" dirty="0"/>
              <a:t>13. </a:t>
            </a:r>
            <a:r>
              <a:rPr lang="en-US" sz="2000" dirty="0" smtClean="0"/>
              <a:t>Negative </a:t>
            </a:r>
            <a:r>
              <a:rPr lang="en-US" sz="2000" dirty="0"/>
              <a:t>altercasting*</a:t>
            </a:r>
          </a:p>
          <a:p>
            <a:r>
              <a:rPr lang="en-US" sz="2000" dirty="0"/>
              <a:t>14. Altruism</a:t>
            </a:r>
          </a:p>
          <a:p>
            <a:r>
              <a:rPr lang="en-US" sz="2000" dirty="0"/>
              <a:t>15. Positive esteem</a:t>
            </a:r>
          </a:p>
          <a:p>
            <a:r>
              <a:rPr lang="en-US" sz="2000" dirty="0"/>
              <a:t>16. Negative esteem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/>
              <a:t>Copyright © 2014 Pearson Education INC., All Rights Reserved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0"/>
            <a:ext cx="7520940" cy="914400"/>
          </a:xfrm>
        </p:spPr>
        <p:txBody>
          <a:bodyPr/>
          <a:lstStyle/>
          <a:p>
            <a:r>
              <a:rPr lang="en-US" dirty="0" smtClean="0"/>
              <a:t>Marwell &amp; Schmidt’s 16 strategy typology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4958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*Altercasting involves behaving in a manner consistent with a positive social role.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0566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22960" y="914400"/>
            <a:ext cx="3749040" cy="3712464"/>
          </a:xfrm>
        </p:spPr>
        <p:txBody>
          <a:bodyPr>
            <a:noAutofit/>
          </a:bodyPr>
          <a:lstStyle/>
          <a:p>
            <a:r>
              <a:rPr lang="en-US" sz="2000" dirty="0"/>
              <a:t>Dominance</a:t>
            </a:r>
          </a:p>
          <a:p>
            <a:pPr lvl="1"/>
            <a:r>
              <a:rPr lang="en-US" sz="1800" dirty="0"/>
              <a:t>power and status</a:t>
            </a:r>
          </a:p>
          <a:p>
            <a:r>
              <a:rPr lang="en-US" sz="2000" dirty="0"/>
              <a:t>Intimacy</a:t>
            </a:r>
          </a:p>
          <a:p>
            <a:pPr lvl="1"/>
            <a:r>
              <a:rPr lang="en-US" sz="1800" dirty="0"/>
              <a:t>the nature of the relationship</a:t>
            </a:r>
          </a:p>
          <a:p>
            <a:r>
              <a:rPr lang="en-US" sz="2000" dirty="0"/>
              <a:t>Resistance</a:t>
            </a:r>
          </a:p>
          <a:p>
            <a:pPr lvl="1"/>
            <a:r>
              <a:rPr lang="en-US" sz="1800" dirty="0"/>
              <a:t>likelihood of anticipated resistance</a:t>
            </a:r>
          </a:p>
          <a:p>
            <a:r>
              <a:rPr lang="en-US" sz="2000" dirty="0"/>
              <a:t>Personal benefits</a:t>
            </a:r>
          </a:p>
          <a:p>
            <a:pPr lvl="1"/>
            <a:r>
              <a:rPr lang="en-US" sz="1800" dirty="0"/>
              <a:t>self-benefit vs. other benefit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257800" y="892630"/>
            <a:ext cx="3200400" cy="3712464"/>
          </a:xfrm>
        </p:spPr>
        <p:txBody>
          <a:bodyPr>
            <a:normAutofit/>
          </a:bodyPr>
          <a:lstStyle/>
          <a:p>
            <a:r>
              <a:rPr lang="en-US" sz="2200" dirty="0"/>
              <a:t>Rights</a:t>
            </a:r>
          </a:p>
          <a:p>
            <a:pPr lvl="1"/>
            <a:r>
              <a:rPr lang="en-US" sz="1800" dirty="0"/>
              <a:t>invocation of rights, obligations</a:t>
            </a:r>
          </a:p>
          <a:p>
            <a:r>
              <a:rPr lang="en-US" sz="2200" dirty="0"/>
              <a:t>Relational consequences</a:t>
            </a:r>
          </a:p>
          <a:p>
            <a:pPr lvl="1"/>
            <a:r>
              <a:rPr lang="en-US" sz="1800" dirty="0"/>
              <a:t>potential for harming a relationship</a:t>
            </a:r>
          </a:p>
          <a:p>
            <a:r>
              <a:rPr lang="en-US" sz="2000" dirty="0"/>
              <a:t>Apprehension</a:t>
            </a:r>
          </a:p>
          <a:p>
            <a:pPr lvl="1"/>
            <a:r>
              <a:rPr lang="en-US" sz="1800" dirty="0"/>
              <a:t>potential for conflict escalation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/>
              <a:t>Copyright © 2014 Pearson Education INC., All Rights Reserved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61060" y="0"/>
            <a:ext cx="7520940" cy="685800"/>
          </a:xfrm>
        </p:spPr>
        <p:txBody>
          <a:bodyPr/>
          <a:lstStyle/>
          <a:p>
            <a:r>
              <a:rPr lang="en-US" dirty="0" smtClean="0"/>
              <a:t>Situational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9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10886"/>
            <a:ext cx="7520940" cy="674914"/>
          </a:xfrm>
        </p:spPr>
        <p:txBody>
          <a:bodyPr/>
          <a:lstStyle/>
          <a:p>
            <a:r>
              <a:rPr lang="en-US" dirty="0" smtClean="0"/>
              <a:t>Intimates versus strangers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01146"/>
              </p:ext>
            </p:extLst>
          </p:nvPr>
        </p:nvGraphicFramePr>
        <p:xfrm>
          <a:off x="990600" y="990600"/>
          <a:ext cx="6096000" cy="32969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1447800"/>
                <a:gridCol w="25908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interpersonal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</a:rPr>
                        <a:t>noninterpersonal</a:t>
                      </a:r>
                      <a:endParaRPr lang="en-US" dirty="0">
                        <a:effectLst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long term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relationship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more positive strategies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less strategy variety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greater message adaptation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greater strategy variety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less message adaptation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short term</a:t>
                      </a: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/>
                        </a:rPr>
                        <a:t>relationship</a:t>
                      </a:r>
                      <a:endParaRPr lang="en-US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more positive strategies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less strategy variety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greater message adaptation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more negative strategies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greater strategy variety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less message adaptation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12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1770"/>
            <a:ext cx="7520940" cy="664029"/>
          </a:xfrm>
        </p:spPr>
        <p:txBody>
          <a:bodyPr/>
          <a:lstStyle/>
          <a:p>
            <a:r>
              <a:rPr lang="en-US" dirty="0" smtClean="0"/>
              <a:t>Couple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839751"/>
            <a:ext cx="7429500" cy="357984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Traditionals tend to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hold conventional relationship values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exhibit more interdependence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engage in conflict</a:t>
            </a:r>
          </a:p>
          <a:p>
            <a:pPr>
              <a:spcBef>
                <a:spcPts val="600"/>
              </a:spcBef>
            </a:pPr>
            <a:r>
              <a:rPr lang="en-US" dirty="0"/>
              <a:t>Separates tend to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hold ambivalent views of relationships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exhibit less interdependence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avoid conflict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Independents tend to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hold nonconventional relationship values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exhibit moderate independence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engage in some conflict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59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20052"/>
            <a:ext cx="7520940" cy="665747"/>
          </a:xfrm>
        </p:spPr>
        <p:txBody>
          <a:bodyPr/>
          <a:lstStyle/>
          <a:p>
            <a:r>
              <a:rPr lang="en-US" dirty="0" smtClean="0"/>
              <a:t>Five types of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6324600" cy="392857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Reward power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Based on the ability to confer benefits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Coercive power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Based on the ability to inflict punishments or impose penalties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Expert power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Based on perceived knowledge, expertise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Legitimate power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Based on official rank, formal standing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dirty="0"/>
              <a:t>Referent power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US" sz="1800" dirty="0"/>
              <a:t>Based on admiration, respect, regard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Pearson Education INC.,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913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Politeness theory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Explains how people deal with face threats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Positive and negative face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Face refers to a person’s public self-image.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Positive face </a:t>
            </a:r>
            <a:r>
              <a:rPr lang="en-US" sz="1800" dirty="0"/>
              <a:t>threats convey disapproval.</a:t>
            </a:r>
          </a:p>
          <a:p>
            <a:pPr lvl="1">
              <a:lnSpc>
                <a:spcPct val="90000"/>
              </a:lnSpc>
            </a:pPr>
            <a:r>
              <a:rPr lang="en-US" sz="1800" b="1" dirty="0"/>
              <a:t>Negative face </a:t>
            </a:r>
            <a:r>
              <a:rPr lang="en-US" sz="1800" dirty="0"/>
              <a:t>threats constrain freedom or autonomy.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/>
              <a:t>Source and target face needs are interdependent.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A source must adapt a message to </a:t>
            </a:r>
            <a:r>
              <a:rPr lang="en-US" sz="1800" dirty="0" smtClean="0"/>
              <a:t>another’s </a:t>
            </a:r>
            <a:r>
              <a:rPr lang="en-US" sz="1800" dirty="0"/>
              <a:t>face needs.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Threats to another’s face tend to decrease </a:t>
            </a:r>
            <a:r>
              <a:rPr lang="en-US" sz="1800" dirty="0" smtClean="0"/>
              <a:t>compliance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200" dirty="0" smtClean="0"/>
              <a:t>Copyright © 2014 Pearson Education INC., All Rights Reserved</a:t>
            </a:r>
            <a:endParaRPr lang="en-US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3675E-2322-431B-8100-9B09A6E1413F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1530" y="0"/>
            <a:ext cx="7520940" cy="685800"/>
          </a:xfrm>
        </p:spPr>
        <p:txBody>
          <a:bodyPr/>
          <a:lstStyle/>
          <a:p>
            <a:r>
              <a:rPr lang="en-US" dirty="0" smtClean="0"/>
              <a:t>Politeness and facework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0361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1557</Words>
  <Application>Microsoft Office PowerPoint</Application>
  <PresentationFormat>On-screen Show (4:3)</PresentationFormat>
  <Paragraphs>284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Custom Design</vt:lpstr>
      <vt:lpstr>Angles</vt:lpstr>
      <vt:lpstr>Chapter 11</vt:lpstr>
      <vt:lpstr>Conceptualizing compliance gaining</vt:lpstr>
      <vt:lpstr>Marwell &amp; Schmidt’s taxonomy</vt:lpstr>
      <vt:lpstr>Marwell &amp; Schmidt’s 16 strategy typology</vt:lpstr>
      <vt:lpstr>Situational factors</vt:lpstr>
      <vt:lpstr>Intimates versus strangers</vt:lpstr>
      <vt:lpstr>Couple types</vt:lpstr>
      <vt:lpstr>Five types of power</vt:lpstr>
      <vt:lpstr>Politeness and facework</vt:lpstr>
      <vt:lpstr>Politeness and facework</vt:lpstr>
      <vt:lpstr>Individual differences &amp; Design Logics</vt:lpstr>
      <vt:lpstr>Methodological concerns</vt:lpstr>
      <vt:lpstr>Methodological concerns</vt:lpstr>
      <vt:lpstr>Goals, plans, and actions</vt:lpstr>
      <vt:lpstr>Types of primary goals</vt:lpstr>
      <vt:lpstr>Dillard’s secondary goals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</dc:creator>
  <cp:lastModifiedBy>Robert</cp:lastModifiedBy>
  <cp:revision>21</cp:revision>
  <dcterms:created xsi:type="dcterms:W3CDTF">2013-06-15T14:31:47Z</dcterms:created>
  <dcterms:modified xsi:type="dcterms:W3CDTF">2013-06-27T19:22:03Z</dcterms:modified>
</cp:coreProperties>
</file>