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Lst>
  <p:notesMasterIdLst>
    <p:notesMasterId r:id="rId27"/>
  </p:notesMasterIdLst>
  <p:handoutMasterIdLst>
    <p:handoutMasterId r:id="rId28"/>
  </p:handoutMasterIdLst>
  <p:sldIdLst>
    <p:sldId id="256" r:id="rId2"/>
    <p:sldId id="259" r:id="rId3"/>
    <p:sldId id="257" r:id="rId4"/>
    <p:sldId id="310" r:id="rId5"/>
    <p:sldId id="258" r:id="rId6"/>
    <p:sldId id="262" r:id="rId7"/>
    <p:sldId id="297" r:id="rId8"/>
    <p:sldId id="264" r:id="rId9"/>
    <p:sldId id="311" r:id="rId10"/>
    <p:sldId id="271" r:id="rId11"/>
    <p:sldId id="304" r:id="rId12"/>
    <p:sldId id="305" r:id="rId13"/>
    <p:sldId id="274" r:id="rId14"/>
    <p:sldId id="307" r:id="rId15"/>
    <p:sldId id="308" r:id="rId16"/>
    <p:sldId id="309" r:id="rId17"/>
    <p:sldId id="282" r:id="rId18"/>
    <p:sldId id="286" r:id="rId19"/>
    <p:sldId id="288" r:id="rId20"/>
    <p:sldId id="289" r:id="rId21"/>
    <p:sldId id="290" r:id="rId22"/>
    <p:sldId id="292" r:id="rId23"/>
    <p:sldId id="294" r:id="rId24"/>
    <p:sldId id="295" r:id="rId25"/>
    <p:sldId id="296" r:id="rId26"/>
  </p:sldIdLst>
  <p:sldSz cx="9144000" cy="6858000" type="screen4x3"/>
  <p:notesSz cx="6858000" cy="9144000"/>
  <p:defaultTextStyle>
    <a:defPPr>
      <a:defRPr lang="en-US"/>
    </a:defPPr>
    <a:lvl1pPr algn="l" rtl="0" fontAlgn="base">
      <a:spcBef>
        <a:spcPct val="0"/>
      </a:spcBef>
      <a:spcAft>
        <a:spcPct val="0"/>
      </a:spcAft>
      <a:defRPr sz="3600" kern="1200">
        <a:solidFill>
          <a:schemeClr val="tx1"/>
        </a:solidFill>
        <a:latin typeface="Times New Roman" pitchFamily="18" charset="0"/>
        <a:ea typeface="+mn-ea"/>
        <a:cs typeface="+mn-cs"/>
      </a:defRPr>
    </a:lvl1pPr>
    <a:lvl2pPr marL="457200" algn="l" rtl="0" fontAlgn="base">
      <a:spcBef>
        <a:spcPct val="0"/>
      </a:spcBef>
      <a:spcAft>
        <a:spcPct val="0"/>
      </a:spcAft>
      <a:defRPr sz="3600" kern="1200">
        <a:solidFill>
          <a:schemeClr val="tx1"/>
        </a:solidFill>
        <a:latin typeface="Times New Roman" pitchFamily="18" charset="0"/>
        <a:ea typeface="+mn-ea"/>
        <a:cs typeface="+mn-cs"/>
      </a:defRPr>
    </a:lvl2pPr>
    <a:lvl3pPr marL="914400" algn="l" rtl="0" fontAlgn="base">
      <a:spcBef>
        <a:spcPct val="0"/>
      </a:spcBef>
      <a:spcAft>
        <a:spcPct val="0"/>
      </a:spcAft>
      <a:defRPr sz="3600" kern="1200">
        <a:solidFill>
          <a:schemeClr val="tx1"/>
        </a:solidFill>
        <a:latin typeface="Times New Roman" pitchFamily="18" charset="0"/>
        <a:ea typeface="+mn-ea"/>
        <a:cs typeface="+mn-cs"/>
      </a:defRPr>
    </a:lvl3pPr>
    <a:lvl4pPr marL="1371600" algn="l" rtl="0" fontAlgn="base">
      <a:spcBef>
        <a:spcPct val="0"/>
      </a:spcBef>
      <a:spcAft>
        <a:spcPct val="0"/>
      </a:spcAft>
      <a:defRPr sz="3600" kern="1200">
        <a:solidFill>
          <a:schemeClr val="tx1"/>
        </a:solidFill>
        <a:latin typeface="Times New Roman" pitchFamily="18" charset="0"/>
        <a:ea typeface="+mn-ea"/>
        <a:cs typeface="+mn-cs"/>
      </a:defRPr>
    </a:lvl4pPr>
    <a:lvl5pPr marL="1828800" algn="l" rtl="0" fontAlgn="base">
      <a:spcBef>
        <a:spcPct val="0"/>
      </a:spcBef>
      <a:spcAft>
        <a:spcPct val="0"/>
      </a:spcAft>
      <a:defRPr sz="3600" kern="1200">
        <a:solidFill>
          <a:schemeClr val="tx1"/>
        </a:solidFill>
        <a:latin typeface="Times New Roman" pitchFamily="18" charset="0"/>
        <a:ea typeface="+mn-ea"/>
        <a:cs typeface="+mn-cs"/>
      </a:defRPr>
    </a:lvl5pPr>
    <a:lvl6pPr marL="2286000" algn="l" defTabSz="914400" rtl="0" eaLnBrk="1" latinLnBrk="0" hangingPunct="1">
      <a:defRPr sz="3600" kern="1200">
        <a:solidFill>
          <a:schemeClr val="tx1"/>
        </a:solidFill>
        <a:latin typeface="Times New Roman" pitchFamily="18" charset="0"/>
        <a:ea typeface="+mn-ea"/>
        <a:cs typeface="+mn-cs"/>
      </a:defRPr>
    </a:lvl6pPr>
    <a:lvl7pPr marL="2743200" algn="l" defTabSz="914400" rtl="0" eaLnBrk="1" latinLnBrk="0" hangingPunct="1">
      <a:defRPr sz="3600" kern="1200">
        <a:solidFill>
          <a:schemeClr val="tx1"/>
        </a:solidFill>
        <a:latin typeface="Times New Roman" pitchFamily="18" charset="0"/>
        <a:ea typeface="+mn-ea"/>
        <a:cs typeface="+mn-cs"/>
      </a:defRPr>
    </a:lvl7pPr>
    <a:lvl8pPr marL="3200400" algn="l" defTabSz="914400" rtl="0" eaLnBrk="1" latinLnBrk="0" hangingPunct="1">
      <a:defRPr sz="3600" kern="1200">
        <a:solidFill>
          <a:schemeClr val="tx1"/>
        </a:solidFill>
        <a:latin typeface="Times New Roman" pitchFamily="18" charset="0"/>
        <a:ea typeface="+mn-ea"/>
        <a:cs typeface="+mn-cs"/>
      </a:defRPr>
    </a:lvl8pPr>
    <a:lvl9pPr marL="3657600" algn="l" defTabSz="914400" rtl="0" eaLnBrk="1" latinLnBrk="0" hangingPunct="1">
      <a:defRPr sz="36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EB3D5"/>
    <a:srgbClr val="CAC1DD"/>
    <a:srgbClr val="A698C6"/>
    <a:srgbClr val="808080"/>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8" autoAdjust="0"/>
    <p:restoredTop sz="60852" autoAdjust="0"/>
  </p:normalViewPr>
  <p:slideViewPr>
    <p:cSldViewPr>
      <p:cViewPr varScale="1">
        <p:scale>
          <a:sx n="61" d="100"/>
          <a:sy n="61" d="100"/>
        </p:scale>
        <p:origin x="-116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87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Narrow" pitchFamily="34" charset="0"/>
              </a:defRPr>
            </a:lvl1pPr>
          </a:lstStyle>
          <a:p>
            <a:endParaRPr lang="en-US" dirty="0"/>
          </a:p>
        </p:txBody>
      </p:sp>
      <p:sp>
        <p:nvSpPr>
          <p:cNvPr id="11878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Narrow" pitchFamily="34" charset="0"/>
              </a:defRPr>
            </a:lvl1pPr>
          </a:lstStyle>
          <a:p>
            <a:endParaRPr lang="en-US" dirty="0"/>
          </a:p>
        </p:txBody>
      </p:sp>
      <p:sp>
        <p:nvSpPr>
          <p:cNvPr id="11878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Narrow" pitchFamily="34" charset="0"/>
              </a:defRPr>
            </a:lvl1pPr>
          </a:lstStyle>
          <a:p>
            <a:endParaRPr lang="en-US" dirty="0"/>
          </a:p>
        </p:txBody>
      </p:sp>
      <p:sp>
        <p:nvSpPr>
          <p:cNvPr id="11878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Narrow" pitchFamily="34" charset="0"/>
              </a:defRPr>
            </a:lvl1pPr>
          </a:lstStyle>
          <a:p>
            <a:fld id="{42F01A18-26B5-4F26-A5B7-53B8655F9118}" type="slidenum">
              <a:rPr lang="en-US"/>
              <a:pPr/>
              <a:t>‹#›</a:t>
            </a:fld>
            <a:endParaRPr lang="en-US" dirty="0"/>
          </a:p>
        </p:txBody>
      </p:sp>
    </p:spTree>
    <p:extLst>
      <p:ext uri="{BB962C8B-B14F-4D97-AF65-F5344CB8AC3E}">
        <p14:creationId xmlns:p14="http://schemas.microsoft.com/office/powerpoint/2010/main" val="18889880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77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Narrow" pitchFamily="34" charset="0"/>
              </a:defRPr>
            </a:lvl1pPr>
          </a:lstStyle>
          <a:p>
            <a:endParaRPr lang="en-US" dirty="0"/>
          </a:p>
        </p:txBody>
      </p:sp>
      <p:sp>
        <p:nvSpPr>
          <p:cNvPr id="11776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Narrow" pitchFamily="34" charset="0"/>
              </a:defRPr>
            </a:lvl1pPr>
          </a:lstStyle>
          <a:p>
            <a:endParaRPr lang="en-US" dirty="0"/>
          </a:p>
        </p:txBody>
      </p:sp>
      <p:sp>
        <p:nvSpPr>
          <p:cNvPr id="1177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1776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776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Narrow" pitchFamily="34" charset="0"/>
              </a:defRPr>
            </a:lvl1pPr>
          </a:lstStyle>
          <a:p>
            <a:endParaRPr lang="en-US" dirty="0"/>
          </a:p>
        </p:txBody>
      </p:sp>
      <p:sp>
        <p:nvSpPr>
          <p:cNvPr id="11776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Narrow" pitchFamily="34" charset="0"/>
              </a:defRPr>
            </a:lvl1pPr>
          </a:lstStyle>
          <a:p>
            <a:fld id="{24C85EB4-71B3-4CA9-BF2B-3E913D7FEC4F}" type="slidenum">
              <a:rPr lang="en-US"/>
              <a:pPr/>
              <a:t>‹#›</a:t>
            </a:fld>
            <a:endParaRPr lang="en-US" dirty="0"/>
          </a:p>
        </p:txBody>
      </p:sp>
    </p:spTree>
    <p:extLst>
      <p:ext uri="{BB962C8B-B14F-4D97-AF65-F5344CB8AC3E}">
        <p14:creationId xmlns:p14="http://schemas.microsoft.com/office/powerpoint/2010/main" val="254388450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Narrow" pitchFamily="34"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Narrow" pitchFamily="34"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Narrow" pitchFamily="34"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Narrow" pitchFamily="34"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Narrow"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C181F1-3555-4C7C-8D3A-07415B13B43C}" type="slidenum">
              <a:rPr lang="en-US"/>
              <a:pPr/>
              <a:t>1</a:t>
            </a:fld>
            <a:endParaRPr lang="en-US" dirty="0"/>
          </a:p>
        </p:txBody>
      </p:sp>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left photo relies on pity and patriotism, the right photo relies on humor.</a:t>
            </a:r>
          </a:p>
          <a:p>
            <a:endParaRPr lang="en-US" dirty="0" smtClean="0"/>
          </a:p>
          <a:p>
            <a:r>
              <a:rPr lang="en-US" dirty="0" smtClean="0"/>
              <a:t>Top</a:t>
            </a:r>
            <a:r>
              <a:rPr lang="en-US" baseline="0" dirty="0" smtClean="0"/>
              <a:t> photo by Robert Gass. Bottom photo by John Seiter.</a:t>
            </a:r>
            <a:endParaRPr lang="en-US" dirty="0"/>
          </a:p>
        </p:txBody>
      </p:sp>
      <p:sp>
        <p:nvSpPr>
          <p:cNvPr id="4" name="Slide Number Placeholder 3"/>
          <p:cNvSpPr>
            <a:spLocks noGrp="1"/>
          </p:cNvSpPr>
          <p:nvPr>
            <p:ph type="sldNum" sz="quarter" idx="10"/>
          </p:nvPr>
        </p:nvSpPr>
        <p:spPr/>
        <p:txBody>
          <a:bodyPr/>
          <a:lstStyle/>
          <a:p>
            <a:fld id="{24C85EB4-71B3-4CA9-BF2B-3E913D7FEC4F}" type="slidenum">
              <a:rPr lang="en-US" smtClean="0"/>
              <a:pPr/>
              <a:t>12</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115947-05CA-4A49-B619-13EA807D1688}" type="slidenum">
              <a:rPr lang="en-US"/>
              <a:pPr/>
              <a:t>13</a:t>
            </a:fld>
            <a:endParaRPr lang="en-US" dirty="0"/>
          </a:p>
        </p:txBody>
      </p:sp>
      <p:sp>
        <p:nvSpPr>
          <p:cNvPr id="140290" name="Rectangle 2"/>
          <p:cNvSpPr>
            <a:spLocks noGrp="1" noRot="1" noChangeAspect="1" noChangeArrowheads="1" noTextEdit="1"/>
          </p:cNvSpPr>
          <p:nvPr>
            <p:ph type="sldImg"/>
          </p:nvPr>
        </p:nvSpPr>
        <p:spPr>
          <a:ln/>
        </p:spPr>
      </p:sp>
      <p:sp>
        <p:nvSpPr>
          <p:cNvPr id="14029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C85EB4-71B3-4CA9-BF2B-3E913D7FEC4F}" type="slidenum">
              <a:rPr lang="en-US" smtClean="0"/>
              <a:pPr/>
              <a:t>14</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C85EB4-71B3-4CA9-BF2B-3E913D7FEC4F}" type="slidenum">
              <a:rPr lang="en-US" smtClean="0"/>
              <a:pPr/>
              <a:t>15</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C85EB4-71B3-4CA9-BF2B-3E913D7FEC4F}" type="slidenum">
              <a:rPr lang="en-US" smtClean="0"/>
              <a:pPr/>
              <a:t>16</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30009B-50BB-4FC2-9E3D-ABF156555B69}" type="slidenum">
              <a:rPr lang="en-US"/>
              <a:pPr/>
              <a:t>17</a:t>
            </a:fld>
            <a:endParaRPr lang="en-US" dirty="0"/>
          </a:p>
        </p:txBody>
      </p:sp>
      <p:sp>
        <p:nvSpPr>
          <p:cNvPr id="147458" name="Rectangle 2"/>
          <p:cNvSpPr>
            <a:spLocks noGrp="1" noRot="1" noChangeAspect="1" noChangeArrowheads="1" noTextEdit="1"/>
          </p:cNvSpPr>
          <p:nvPr>
            <p:ph type="sldImg"/>
          </p:nvPr>
        </p:nvSpPr>
        <p:spPr>
          <a:ln/>
        </p:spPr>
      </p:sp>
      <p:sp>
        <p:nvSpPr>
          <p:cNvPr id="147459" name="Rectangle 3"/>
          <p:cNvSpPr>
            <a:spLocks noGrp="1" noChangeArrowheads="1"/>
          </p:cNvSpPr>
          <p:nvPr>
            <p:ph type="body" idx="1"/>
          </p:nvPr>
        </p:nvSpPr>
        <p:spPr/>
        <p:txBody>
          <a:bodyPr/>
          <a:lstStyle/>
          <a:p>
            <a:r>
              <a:rPr kumimoji="1" lang="en-US" sz="1200" kern="1200" baseline="0" dirty="0" smtClean="0">
                <a:solidFill>
                  <a:schemeClr val="tx1"/>
                </a:solidFill>
                <a:latin typeface="Arial Narrow" pitchFamily="34" charset="0"/>
                <a:ea typeface="+mn-ea"/>
                <a:cs typeface="+mn-cs"/>
              </a:rPr>
              <a:t>Sex object Test: The link below is to a TED talk on sexual objectification of women by Caroline Hedman</a:t>
            </a:r>
          </a:p>
          <a:p>
            <a:r>
              <a:rPr kumimoji="1" lang="en-US" sz="1200" kern="1200" baseline="0" dirty="0" smtClean="0">
                <a:solidFill>
                  <a:schemeClr val="tx1"/>
                </a:solidFill>
                <a:latin typeface="Arial Narrow" pitchFamily="34" charset="0"/>
                <a:ea typeface="+mn-ea"/>
                <a:cs typeface="+mn-cs"/>
              </a:rPr>
              <a:t>https://www.youtube.com/watch?v=kMS4VJKekW8</a:t>
            </a:r>
          </a:p>
          <a:p>
            <a:endParaRPr kumimoji="1" lang="en-US" sz="1200" kern="1200" baseline="0" dirty="0" smtClean="0">
              <a:solidFill>
                <a:schemeClr val="tx1"/>
              </a:solidFill>
              <a:latin typeface="Arial Narrow" pitchFamily="34" charset="0"/>
              <a:ea typeface="+mn-ea"/>
              <a:cs typeface="+mn-cs"/>
            </a:endParaRPr>
          </a:p>
          <a:p>
            <a:r>
              <a:rPr kumimoji="1" lang="en-US" sz="1200" kern="1200" baseline="0" dirty="0" smtClean="0">
                <a:solidFill>
                  <a:schemeClr val="tx1"/>
                </a:solidFill>
                <a:latin typeface="Arial Narrow" pitchFamily="34" charset="0"/>
                <a:ea typeface="+mn-ea"/>
                <a:cs typeface="+mn-cs"/>
              </a:rPr>
              <a:t>Stankiewicz, J. M., &amp; Rosselli, F. (2008). Women as sex objects and victims in print advertisements. </a:t>
            </a:r>
            <a:r>
              <a:rPr kumimoji="1" lang="en-US" sz="1200" i="1" kern="1200" baseline="0" dirty="0" smtClean="0">
                <a:solidFill>
                  <a:schemeClr val="tx1"/>
                </a:solidFill>
                <a:latin typeface="Arial Narrow" pitchFamily="34" charset="0"/>
                <a:ea typeface="+mn-ea"/>
                <a:cs typeface="+mn-cs"/>
              </a:rPr>
              <a:t>Sex Roles, 58, </a:t>
            </a:r>
            <a:r>
              <a:rPr kumimoji="1" lang="en-US" sz="1200" i="0" kern="1200" baseline="0" dirty="0" smtClean="0">
                <a:solidFill>
                  <a:schemeClr val="tx1"/>
                </a:solidFill>
                <a:latin typeface="Arial Narrow" pitchFamily="34" charset="0"/>
                <a:ea typeface="+mn-ea"/>
                <a:cs typeface="+mn-cs"/>
              </a:rPr>
              <a:t>579–589.</a:t>
            </a:r>
          </a:p>
          <a:p>
            <a:endParaRPr kumimoji="1" lang="en-US" sz="1200" i="1" kern="1200" baseline="0" dirty="0" smtClean="0">
              <a:solidFill>
                <a:schemeClr val="tx1"/>
              </a:solidFill>
              <a:latin typeface="Arial Narrow" pitchFamily="34" charset="0"/>
              <a:ea typeface="+mn-ea"/>
              <a:cs typeface="+mn-cs"/>
            </a:endParaRPr>
          </a:p>
          <a:p>
            <a:r>
              <a:rPr kumimoji="1" lang="en-US" sz="1200" i="0" kern="1200" baseline="0" dirty="0" smtClean="0">
                <a:solidFill>
                  <a:schemeClr val="tx1"/>
                </a:solidFill>
                <a:latin typeface="Arial Narrow" pitchFamily="34" charset="0"/>
                <a:ea typeface="+mn-ea"/>
                <a:cs typeface="+mn-cs"/>
              </a:rPr>
              <a:t>Pappas, S. (2012, June 6). Sexy advertising on the rise. LiveScience. Retrieved on June 16, 2013 from http://www.livescience.com/20773-sexy-advertising-increasing.html</a:t>
            </a:r>
            <a:endParaRPr lang="en-US" i="0"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1B7548-2953-4F17-9B86-10CEF17881AB}" type="slidenum">
              <a:rPr lang="en-US"/>
              <a:pPr/>
              <a:t>18</a:t>
            </a:fld>
            <a:endParaRPr lang="en-US" dirty="0"/>
          </a:p>
        </p:txBody>
      </p:sp>
      <p:sp>
        <p:nvSpPr>
          <p:cNvPr id="151554" name="Rectangle 2"/>
          <p:cNvSpPr>
            <a:spLocks noGrp="1" noRot="1" noChangeAspect="1" noChangeArrowheads="1" noTextEdit="1"/>
          </p:cNvSpPr>
          <p:nvPr>
            <p:ph type="sldImg"/>
          </p:nvPr>
        </p:nvSpPr>
        <p:spPr>
          <a:ln/>
        </p:spPr>
      </p:sp>
      <p:sp>
        <p:nvSpPr>
          <p:cNvPr id="15155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22AA50-06F8-4A0C-863B-7E2A7E4CD645}" type="slidenum">
              <a:rPr lang="en-US"/>
              <a:pPr/>
              <a:t>19</a:t>
            </a:fld>
            <a:endParaRPr lang="en-US" dirty="0"/>
          </a:p>
        </p:txBody>
      </p:sp>
      <p:sp>
        <p:nvSpPr>
          <p:cNvPr id="153602" name="Rectangle 2"/>
          <p:cNvSpPr>
            <a:spLocks noGrp="1" noRot="1" noChangeAspect="1" noChangeArrowheads="1" noTextEdit="1"/>
          </p:cNvSpPr>
          <p:nvPr>
            <p:ph type="sldImg"/>
          </p:nvPr>
        </p:nvSpPr>
        <p:spPr>
          <a:ln/>
        </p:spPr>
      </p:sp>
      <p:sp>
        <p:nvSpPr>
          <p:cNvPr id="153603" name="Rectangle 3"/>
          <p:cNvSpPr>
            <a:spLocks noGrp="1" noChangeArrowheads="1"/>
          </p:cNvSpPr>
          <p:nvPr>
            <p:ph type="body" idx="1"/>
          </p:nvPr>
        </p:nvSpPr>
        <p:spPr/>
        <p:txBody>
          <a:bodyPr/>
          <a:lstStyle/>
          <a:p>
            <a:r>
              <a:rPr lang="en-US" dirty="0" smtClean="0"/>
              <a:t>Proctor &amp; Gamble’s commercial, “Thank You Mamas,” generates</a:t>
            </a:r>
            <a:r>
              <a:rPr lang="en-US" baseline="0" dirty="0" smtClean="0"/>
              <a:t> good vibes by celebrating motherhood</a:t>
            </a:r>
          </a:p>
          <a:p>
            <a:r>
              <a:rPr lang="en-US" dirty="0" smtClean="0"/>
              <a:t>https://www.youtube.com/watch?v=0ruHOaHrGnQ</a:t>
            </a:r>
          </a:p>
          <a:p>
            <a:endParaRPr lang="en-US" dirty="0" smtClean="0"/>
          </a:p>
          <a:p>
            <a:r>
              <a:rPr lang="en-US" dirty="0" smtClean="0"/>
              <a:t>Coca Cola’s commercials often rely on warmth. An example is the “Security Cameras”</a:t>
            </a:r>
            <a:r>
              <a:rPr lang="en-US" baseline="0" dirty="0" smtClean="0"/>
              <a:t> spot below</a:t>
            </a:r>
          </a:p>
          <a:p>
            <a:r>
              <a:rPr lang="en-US" dirty="0" smtClean="0"/>
              <a:t>https://www.youtube.com/watch?v=ceTBF1Hik5I</a:t>
            </a:r>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CEE13E7-4377-44FF-AF9C-2D366D7E3122}" type="slidenum">
              <a:rPr lang="en-US"/>
              <a:pPr/>
              <a:t>20</a:t>
            </a:fld>
            <a:endParaRPr lang="en-US" dirty="0"/>
          </a:p>
        </p:txBody>
      </p:sp>
      <p:sp>
        <p:nvSpPr>
          <p:cNvPr id="154626" name="Rectangle 2"/>
          <p:cNvSpPr>
            <a:spLocks noGrp="1" noRot="1" noChangeAspect="1" noChangeArrowheads="1" noTextEdit="1"/>
          </p:cNvSpPr>
          <p:nvPr>
            <p:ph type="sldImg"/>
          </p:nvPr>
        </p:nvSpPr>
        <p:spPr>
          <a:ln/>
        </p:spPr>
      </p:sp>
      <p:sp>
        <p:nvSpPr>
          <p:cNvPr id="154627" name="Rectangle 3"/>
          <p:cNvSpPr>
            <a:spLocks noGrp="1" noChangeArrowheads="1"/>
          </p:cNvSpPr>
          <p:nvPr>
            <p:ph type="body" idx="1"/>
          </p:nvPr>
        </p:nvSpPr>
        <p:spPr/>
        <p:txBody>
          <a:bodyPr/>
          <a:lstStyle/>
          <a:p>
            <a:r>
              <a:rPr lang="en-US" dirty="0" smtClean="0"/>
              <a:t>The natural gas commercial at the link below literally and figuratively conveys warmth</a:t>
            </a:r>
          </a:p>
          <a:p>
            <a:r>
              <a:rPr lang="en-US" dirty="0" smtClean="0"/>
              <a:t>https://</a:t>
            </a:r>
            <a:r>
              <a:rPr lang="en-US" dirty="0" smtClean="0"/>
              <a:t>www.youtube.com/watch?v=rUFnH7KYMFE</a:t>
            </a:r>
          </a:p>
          <a:p>
            <a:endParaRPr lang="en-US" dirty="0" smtClean="0"/>
          </a:p>
          <a:p>
            <a:r>
              <a:rPr lang="en-US" dirty="0" smtClean="0"/>
              <a:t>The Ann Romney ad, from the 2012 presidential campaign, conveys a great deal of warmth about the Romney family</a:t>
            </a:r>
          </a:p>
          <a:p>
            <a:r>
              <a:rPr lang="en-US" dirty="0" smtClean="0"/>
              <a:t>http://www.youtube.com/watch?feature=player_embedded&amp;v=LiXl3QBOF_c</a:t>
            </a:r>
          </a:p>
          <a:p>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D33B2A-40A1-4B7E-B96B-10838308BD57}" type="slidenum">
              <a:rPr lang="en-US"/>
              <a:pPr/>
              <a:t>21</a:t>
            </a:fld>
            <a:endParaRPr lang="en-US" dirty="0"/>
          </a:p>
        </p:txBody>
      </p:sp>
      <p:sp>
        <p:nvSpPr>
          <p:cNvPr id="155650" name="Rectangle 2"/>
          <p:cNvSpPr>
            <a:spLocks noGrp="1" noRot="1" noChangeAspect="1" noChangeArrowheads="1" noTextEdit="1"/>
          </p:cNvSpPr>
          <p:nvPr>
            <p:ph type="sldImg"/>
          </p:nvPr>
        </p:nvSpPr>
        <p:spPr>
          <a:ln/>
        </p:spPr>
      </p:sp>
      <p:sp>
        <p:nvSpPr>
          <p:cNvPr id="15565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BC1576-1AEF-4736-AE79-E78747F93C2C}" type="slidenum">
              <a:rPr lang="en-US"/>
              <a:pPr/>
              <a:t>2</a:t>
            </a:fld>
            <a:endParaRPr lang="en-US" dirty="0"/>
          </a:p>
        </p:txBody>
      </p:sp>
      <p:sp>
        <p:nvSpPr>
          <p:cNvPr id="122882" name="Rectangle 2"/>
          <p:cNvSpPr>
            <a:spLocks noGrp="1" noRot="1" noChangeAspect="1" noChangeArrowheads="1" noTextEdit="1"/>
          </p:cNvSpPr>
          <p:nvPr>
            <p:ph type="sldImg"/>
          </p:nvPr>
        </p:nvSpPr>
        <p:spPr>
          <a:ln/>
        </p:spPr>
      </p:sp>
      <p:sp>
        <p:nvSpPr>
          <p:cNvPr id="12288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28D6DD-084B-44C1-8352-A5308DBEE25D}" type="slidenum">
              <a:rPr lang="en-US"/>
              <a:pPr/>
              <a:t>22</a:t>
            </a:fld>
            <a:endParaRPr lang="en-US" dirty="0"/>
          </a:p>
        </p:txBody>
      </p:sp>
      <p:sp>
        <p:nvSpPr>
          <p:cNvPr id="158722" name="Rectangle 2"/>
          <p:cNvSpPr>
            <a:spLocks noGrp="1" noRot="1" noChangeAspect="1" noChangeArrowheads="1" noTextEdit="1"/>
          </p:cNvSpPr>
          <p:nvPr>
            <p:ph type="sldImg"/>
          </p:nvPr>
        </p:nvSpPr>
        <p:spPr>
          <a:ln/>
        </p:spPr>
      </p:sp>
      <p:sp>
        <p:nvSpPr>
          <p:cNvPr id="158723" name="Rectangle 3"/>
          <p:cNvSpPr>
            <a:spLocks noGrp="1" noChangeArrowheads="1"/>
          </p:cNvSpPr>
          <p:nvPr>
            <p:ph type="body" idx="1"/>
          </p:nvPr>
        </p:nvSpPr>
        <p:spPr/>
        <p:txBody>
          <a:bodyPr/>
          <a:lstStyle/>
          <a:p>
            <a:r>
              <a:rPr lang="en-US" sz="1200" dirty="0" smtClean="0"/>
              <a:t>Studies on ingratiation’s effectiveness</a:t>
            </a:r>
          </a:p>
          <a:p>
            <a:endParaRPr lang="en-US" sz="1200" dirty="0" smtClean="0"/>
          </a:p>
          <a:p>
            <a:r>
              <a:rPr lang="en-US" sz="1200" dirty="0" smtClean="0"/>
              <a:t>Watt (1993): ingratiators were perceived  by supervisors as more competent, motivated, and qualified for leadership positions.</a:t>
            </a:r>
          </a:p>
          <a:p>
            <a:endParaRPr lang="en-US" sz="1200" dirty="0" smtClean="0"/>
          </a:p>
          <a:p>
            <a:r>
              <a:rPr lang="en-US" sz="1200" dirty="0" smtClean="0"/>
              <a:t>Wayne, Kacmar, &amp; Ferris (1995): ingratiation by subordinates increased supervisor and co-worker job satisfaction.</a:t>
            </a:r>
          </a:p>
          <a:p>
            <a:endParaRPr lang="en-US" sz="1200" dirty="0" smtClean="0"/>
          </a:p>
          <a:p>
            <a:r>
              <a:rPr lang="en-US" sz="1200" dirty="0" smtClean="0"/>
              <a:t>Deluga (1994): ingratiators enjoyed a 5% edge over non-ingratiators in earning more favorable job evaluations.</a:t>
            </a:r>
          </a:p>
          <a:p>
            <a:endParaRPr lang="en-US" sz="1200" dirty="0" smtClean="0"/>
          </a:p>
          <a:p>
            <a:r>
              <a:rPr lang="en-US" sz="1200" dirty="0" smtClean="0"/>
              <a:t>Burgoon (1994) transparent attempts are effective, but less effective, than non-obvious attempts at ingratiation.</a:t>
            </a:r>
          </a:p>
          <a:p>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A29C1F-8C90-4D97-AC8C-8DC375B90298}" type="slidenum">
              <a:rPr lang="en-US"/>
              <a:pPr/>
              <a:t>23</a:t>
            </a:fld>
            <a:endParaRPr lang="en-US" dirty="0"/>
          </a:p>
        </p:txBody>
      </p:sp>
      <p:sp>
        <p:nvSpPr>
          <p:cNvPr id="160770" name="Rectangle 2"/>
          <p:cNvSpPr>
            <a:spLocks noGrp="1" noRot="1" noChangeAspect="1" noChangeArrowheads="1" noTextEdit="1"/>
          </p:cNvSpPr>
          <p:nvPr>
            <p:ph type="sldImg"/>
          </p:nvPr>
        </p:nvSpPr>
        <p:spPr>
          <a:ln/>
        </p:spPr>
      </p:sp>
      <p:sp>
        <p:nvSpPr>
          <p:cNvPr id="160771" name="Rectangle 3"/>
          <p:cNvSpPr>
            <a:spLocks noGrp="1" noChangeArrowheads="1"/>
          </p:cNvSpPr>
          <p:nvPr>
            <p:ph type="body" idx="1"/>
          </p:nvPr>
        </p:nvSpPr>
        <p:spPr/>
        <p:txBody>
          <a:bodyPr/>
          <a:lstStyle/>
          <a:p>
            <a:r>
              <a:rPr lang="en-US" dirty="0" smtClean="0"/>
              <a:t>Ingratiation is so commonplace, we have many words to describe it:</a:t>
            </a:r>
          </a:p>
          <a:p>
            <a:endParaRPr lang="en-US" dirty="0" smtClean="0"/>
          </a:p>
          <a:p>
            <a:r>
              <a:rPr lang="en-US" dirty="0" smtClean="0"/>
              <a:t>Ass-kissing</a:t>
            </a:r>
          </a:p>
          <a:p>
            <a:r>
              <a:rPr lang="en-US" dirty="0" smtClean="0"/>
              <a:t>Buttering up</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Boot-licking</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Brown-nosing</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Kiss-ass</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Kissing-up</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kowtow</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Polishing the apple</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Schmoozing</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Shuck and jive</a:t>
            </a:r>
          </a:p>
          <a:p>
            <a:r>
              <a:rPr lang="en-US" dirty="0" smtClean="0"/>
              <a:t>Sucking up</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CF44EBD-2A9E-4299-B019-E07E45D67A80}" type="slidenum">
              <a:rPr lang="en-US"/>
              <a:pPr/>
              <a:t>24</a:t>
            </a:fld>
            <a:endParaRPr lang="en-US" dirty="0"/>
          </a:p>
        </p:txBody>
      </p:sp>
      <p:sp>
        <p:nvSpPr>
          <p:cNvPr id="161794" name="Rectangle 2"/>
          <p:cNvSpPr>
            <a:spLocks noGrp="1" noRot="1" noChangeAspect="1" noChangeArrowheads="1" noTextEdit="1"/>
          </p:cNvSpPr>
          <p:nvPr>
            <p:ph type="sldImg"/>
          </p:nvPr>
        </p:nvSpPr>
        <p:spPr>
          <a:ln/>
        </p:spPr>
      </p:sp>
      <p:sp>
        <p:nvSpPr>
          <p:cNvPr id="16179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4A34A6-4644-45F5-820E-089C0025B36F}" type="slidenum">
              <a:rPr lang="en-US"/>
              <a:pPr/>
              <a:t>25</a:t>
            </a:fld>
            <a:endParaRPr lang="en-US" dirty="0"/>
          </a:p>
        </p:txBody>
      </p:sp>
      <p:sp>
        <p:nvSpPr>
          <p:cNvPr id="157698" name="Rectangle 2"/>
          <p:cNvSpPr>
            <a:spLocks noGrp="1" noRot="1" noChangeAspect="1" noChangeArrowheads="1" noTextEdit="1"/>
          </p:cNvSpPr>
          <p:nvPr>
            <p:ph type="sldImg"/>
          </p:nvPr>
        </p:nvSpPr>
        <p:spPr>
          <a:ln/>
        </p:spPr>
      </p:sp>
      <p:sp>
        <p:nvSpPr>
          <p:cNvPr id="15769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F0B1C9-FB41-4AB7-820E-2CDE93B9766B}" type="slidenum">
              <a:rPr lang="en-US"/>
              <a:pPr/>
              <a:t>3</a:t>
            </a:fld>
            <a:endParaRPr lang="en-US" dirty="0"/>
          </a:p>
        </p:txBody>
      </p:sp>
      <p:sp>
        <p:nvSpPr>
          <p:cNvPr id="120834" name="Rectangle 2"/>
          <p:cNvSpPr>
            <a:spLocks noGrp="1" noRot="1" noChangeAspect="1" noChangeArrowheads="1" noTextEdit="1"/>
          </p:cNvSpPr>
          <p:nvPr>
            <p:ph type="sldImg"/>
          </p:nvPr>
        </p:nvSpPr>
        <p:spPr>
          <a:ln/>
        </p:spPr>
      </p:sp>
      <p:sp>
        <p:nvSpPr>
          <p:cNvPr id="12083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374068-F3B3-40B4-BF46-98C5F45A5210}" type="slidenum">
              <a:rPr lang="en-US"/>
              <a:pPr/>
              <a:t>5</a:t>
            </a:fld>
            <a:endParaRPr lang="en-US" dirty="0"/>
          </a:p>
        </p:txBody>
      </p:sp>
      <p:sp>
        <p:nvSpPr>
          <p:cNvPr id="121858" name="Rectangle 2"/>
          <p:cNvSpPr>
            <a:spLocks noGrp="1" noRot="1" noChangeAspect="1" noChangeArrowheads="1" noTextEdit="1"/>
          </p:cNvSpPr>
          <p:nvPr>
            <p:ph type="sldImg"/>
          </p:nvPr>
        </p:nvSpPr>
        <p:spPr>
          <a:ln/>
        </p:spPr>
      </p:sp>
      <p:sp>
        <p:nvSpPr>
          <p:cNvPr id="12185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FC0EC8-BA80-4DA7-8ED9-17D7C10BD329}" type="slidenum">
              <a:rPr lang="en-US"/>
              <a:pPr/>
              <a:t>6</a:t>
            </a:fld>
            <a:endParaRPr lang="en-US" dirty="0"/>
          </a:p>
        </p:txBody>
      </p:sp>
      <p:sp>
        <p:nvSpPr>
          <p:cNvPr id="126978" name="Rectangle 2"/>
          <p:cNvSpPr>
            <a:spLocks noGrp="1" noRot="1" noChangeAspect="1" noChangeArrowheads="1" noTextEdit="1"/>
          </p:cNvSpPr>
          <p:nvPr>
            <p:ph type="sldImg"/>
          </p:nvPr>
        </p:nvSpPr>
        <p:spPr>
          <a:ln/>
        </p:spPr>
      </p:sp>
      <p:sp>
        <p:nvSpPr>
          <p:cNvPr id="126979" name="Rectangle 3"/>
          <p:cNvSpPr>
            <a:spLocks noGrp="1" noChangeArrowheads="1"/>
          </p:cNvSpPr>
          <p:nvPr>
            <p:ph type="body" idx="1"/>
          </p:nvPr>
        </p:nvSpPr>
        <p:spPr/>
        <p:txBody>
          <a:bodyPr/>
          <a:lstStyle/>
          <a:p>
            <a:r>
              <a:rPr kumimoji="1" lang="en-US" sz="1200" kern="1200" baseline="0" dirty="0" smtClean="0">
                <a:solidFill>
                  <a:schemeClr val="tx1"/>
                </a:solidFill>
                <a:latin typeface="Arial Narrow" pitchFamily="34" charset="0"/>
                <a:ea typeface="+mn-ea"/>
                <a:cs typeface="+mn-cs"/>
              </a:rPr>
              <a:t>Janis, I. L., &amp; Feshbach, S. (1953). Effects of fear-arousing communications. </a:t>
            </a:r>
            <a:r>
              <a:rPr kumimoji="1" lang="en-US" sz="1200" i="1" kern="1200" baseline="0" dirty="0" smtClean="0">
                <a:solidFill>
                  <a:schemeClr val="tx1"/>
                </a:solidFill>
                <a:latin typeface="Arial Narrow" pitchFamily="34" charset="0"/>
                <a:ea typeface="+mn-ea"/>
                <a:cs typeface="+mn-cs"/>
              </a:rPr>
              <a:t>Journal of Abnormal and Social Psychology, 48, 78–92.</a:t>
            </a:r>
          </a:p>
          <a:p>
            <a:endParaRPr kumimoji="1" lang="en-US" sz="1200" i="1" kern="1200" baseline="0" dirty="0" smtClean="0">
              <a:solidFill>
                <a:schemeClr val="tx1"/>
              </a:solidFill>
              <a:latin typeface="Arial Narrow" pitchFamily="34" charset="0"/>
              <a:ea typeface="+mn-ea"/>
              <a:cs typeface="+mn-cs"/>
            </a:endParaRPr>
          </a:p>
          <a:p>
            <a:r>
              <a:rPr kumimoji="1" lang="en-US" sz="1200" i="0" kern="1200" baseline="0" dirty="0" smtClean="0">
                <a:solidFill>
                  <a:schemeClr val="tx1"/>
                </a:solidFill>
                <a:latin typeface="Arial Narrow" pitchFamily="34" charset="0"/>
                <a:ea typeface="+mn-ea"/>
                <a:cs typeface="+mn-cs"/>
              </a:rPr>
              <a:t>This study did not include a manipulation check on how the subjects actually perceived the fear appeals. Thus, the operationalization of “mild” and “strong”  fear may have failed.</a:t>
            </a:r>
          </a:p>
          <a:p>
            <a:endParaRPr kumimoji="1" lang="en-US" sz="1200" i="0" kern="1200" baseline="0" dirty="0" smtClean="0">
              <a:solidFill>
                <a:schemeClr val="tx1"/>
              </a:solidFill>
              <a:latin typeface="Arial Narrow" pitchFamily="34" charset="0"/>
              <a:ea typeface="+mn-ea"/>
              <a:cs typeface="+mn-cs"/>
            </a:endParaRPr>
          </a:p>
          <a:p>
            <a:r>
              <a:rPr kumimoji="1" lang="en-US" sz="1200" i="0" kern="1200" baseline="0" dirty="0" smtClean="0">
                <a:solidFill>
                  <a:schemeClr val="tx1"/>
                </a:solidFill>
                <a:latin typeface="Arial Narrow" pitchFamily="34" charset="0"/>
                <a:ea typeface="+mn-ea"/>
                <a:cs typeface="+mn-cs"/>
              </a:rPr>
              <a:t>The subjects were high school students. It is possible they found the strong fear appeal unbelievable or incredulous. The strong fear appeal claimed that not brushing one’s teeth could lead to oral cancer and gangrene of the mouth.</a:t>
            </a:r>
            <a:endParaRPr lang="en-US" i="0"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64A2D6-2F05-457E-88BB-93A13E1348BA}" type="slidenum">
              <a:rPr lang="en-US"/>
              <a:pPr/>
              <a:t>7</a:t>
            </a:fld>
            <a:endParaRPr lang="en-US" dirty="0"/>
          </a:p>
        </p:txBody>
      </p:sp>
      <p:sp>
        <p:nvSpPr>
          <p:cNvPr id="124930" name="Rectangle 2"/>
          <p:cNvSpPr>
            <a:spLocks noGrp="1" noRot="1" noChangeAspect="1" noChangeArrowheads="1" noTextEdit="1"/>
          </p:cNvSpPr>
          <p:nvPr>
            <p:ph type="sldImg"/>
          </p:nvPr>
        </p:nvSpPr>
        <p:spPr>
          <a:ln/>
        </p:spPr>
      </p:sp>
      <p:sp>
        <p:nvSpPr>
          <p:cNvPr id="124931" name="Rectangle 3"/>
          <p:cNvSpPr>
            <a:spLocks noGrp="1" noChangeArrowheads="1"/>
          </p:cNvSpPr>
          <p:nvPr>
            <p:ph type="body" idx="1"/>
          </p:nvPr>
        </p:nvSpPr>
        <p:spPr/>
        <p:txBody>
          <a:bodyPr/>
          <a:lstStyle/>
          <a:p>
            <a:r>
              <a:rPr lang="en-US" dirty="0" smtClean="0"/>
              <a:t>Materials published by the U.S. Congress are in the public domain. These posters are courtesy of Northwestern University poster archives.</a:t>
            </a:r>
          </a:p>
          <a:p>
            <a:r>
              <a:rPr lang="en-US" dirty="0" smtClean="0"/>
              <a:t>http://www.library.northwestern.edu/govinfo/collections/wwii-posters/</a:t>
            </a:r>
          </a:p>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AFE3C1-B018-47A1-A545-C0021B611E08}" type="slidenum">
              <a:rPr lang="en-US"/>
              <a:pPr/>
              <a:t>8</a:t>
            </a:fld>
            <a:endParaRPr lang="en-US" dirty="0"/>
          </a:p>
        </p:txBody>
      </p:sp>
      <p:sp>
        <p:nvSpPr>
          <p:cNvPr id="129026" name="Rectangle 2"/>
          <p:cNvSpPr>
            <a:spLocks noGrp="1" noRot="1" noChangeAspect="1" noChangeArrowheads="1" noTextEdit="1"/>
          </p:cNvSpPr>
          <p:nvPr>
            <p:ph type="sldImg"/>
          </p:nvPr>
        </p:nvSpPr>
        <p:spPr>
          <a:ln/>
        </p:spPr>
      </p:sp>
      <p:sp>
        <p:nvSpPr>
          <p:cNvPr id="12902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D7C558-14D4-4F61-AD78-1F40F212BD7C}" type="slidenum">
              <a:rPr lang="en-US"/>
              <a:pPr/>
              <a:t>10</a:t>
            </a:fld>
            <a:endParaRPr lang="en-US" dirty="0"/>
          </a:p>
        </p:txBody>
      </p:sp>
      <p:sp>
        <p:nvSpPr>
          <p:cNvPr id="137218" name="Rectangle 2"/>
          <p:cNvSpPr>
            <a:spLocks noGrp="1" noRot="1" noChangeAspect="1" noChangeArrowheads="1" noTextEdit="1"/>
          </p:cNvSpPr>
          <p:nvPr>
            <p:ph type="sldImg"/>
          </p:nvPr>
        </p:nvSpPr>
        <p:spPr>
          <a:ln/>
        </p:spPr>
      </p:sp>
      <p:sp>
        <p:nvSpPr>
          <p:cNvPr id="13721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C85EB4-71B3-4CA9-BF2B-3E913D7FEC4F}" type="slidenum">
              <a:rPr lang="en-US" smtClean="0"/>
              <a:pPr/>
              <a:t>11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Copyright © 2014, Pearson Education, Inc. All Rights Reserved</a:t>
            </a:r>
            <a:endParaRPr lang="en-US" dirty="0"/>
          </a:p>
        </p:txBody>
      </p:sp>
      <p:sp>
        <p:nvSpPr>
          <p:cNvPr id="6" name="Slide Number Placeholder 5"/>
          <p:cNvSpPr>
            <a:spLocks noGrp="1"/>
          </p:cNvSpPr>
          <p:nvPr>
            <p:ph type="sldNum" sz="quarter" idx="12"/>
          </p:nvPr>
        </p:nvSpPr>
        <p:spPr/>
        <p:txBody>
          <a:bodyPr/>
          <a:lstStyle/>
          <a:p>
            <a:fld id="{0608323C-22CC-4C29-BFE4-FF6F45BCE43C}"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Copyright © 2014, Pearson Education, Inc. All Rights Reserved</a:t>
            </a:r>
            <a:endParaRPr lang="en-US" dirty="0"/>
          </a:p>
        </p:txBody>
      </p:sp>
      <p:sp>
        <p:nvSpPr>
          <p:cNvPr id="6" name="Slide Number Placeholder 5"/>
          <p:cNvSpPr>
            <a:spLocks noGrp="1"/>
          </p:cNvSpPr>
          <p:nvPr>
            <p:ph type="sldNum" sz="quarter" idx="12"/>
          </p:nvPr>
        </p:nvSpPr>
        <p:spPr/>
        <p:txBody>
          <a:bodyPr/>
          <a:lstStyle/>
          <a:p>
            <a:fld id="{02381157-E8DF-4640-A496-9884407FC58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Copyright © 2014, Pearson Education, Inc. All Rights Reserved</a:t>
            </a:r>
            <a:endParaRPr lang="en-US" dirty="0"/>
          </a:p>
        </p:txBody>
      </p:sp>
      <p:sp>
        <p:nvSpPr>
          <p:cNvPr id="6" name="Slide Number Placeholder 5"/>
          <p:cNvSpPr>
            <a:spLocks noGrp="1"/>
          </p:cNvSpPr>
          <p:nvPr>
            <p:ph type="sldNum" sz="quarter" idx="12"/>
          </p:nvPr>
        </p:nvSpPr>
        <p:spPr/>
        <p:txBody>
          <a:bodyPr/>
          <a:lstStyle/>
          <a:p>
            <a:fld id="{BFF08D5A-382B-4F3B-A4FD-E46C64E3EA2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0" indent="0">
              <a:defRPr sz="2000"/>
            </a:lvl1pPr>
            <a:lvl2pPr marL="402336" indent="-173736">
              <a:lnSpc>
                <a:spcPct val="80000"/>
              </a:lnSpc>
              <a:spcBef>
                <a:spcPts val="1200"/>
              </a:spcBef>
              <a:defRPr sz="2000"/>
            </a:lvl2pPr>
            <a:lvl3pPr marL="402336" indent="-173736">
              <a:lnSpc>
                <a:spcPct val="80000"/>
              </a:lnSpc>
              <a:spcBef>
                <a:spcPts val="1200"/>
              </a:spcBef>
              <a:defRPr sz="2000"/>
            </a:lvl3pPr>
            <a:lvl4pPr marL="402336" indent="-173736">
              <a:lnSpc>
                <a:spcPct val="80000"/>
              </a:lnSpc>
              <a:spcBef>
                <a:spcPts val="1200"/>
              </a:spcBef>
              <a:defRPr sz="2000"/>
            </a:lvl4pPr>
            <a:lvl5pPr marL="402336" indent="-173736">
              <a:lnSpc>
                <a:spcPct val="80000"/>
              </a:lnSpc>
              <a:spcBef>
                <a:spcPts val="1200"/>
              </a:spcBef>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914400" y="6172200"/>
            <a:ext cx="7327514" cy="685800"/>
          </a:xfrm>
        </p:spPr>
        <p:txBody>
          <a:bodyPr/>
          <a:lstStyle>
            <a:lvl1pPr algn="ctr">
              <a:defRPr sz="1200">
                <a:latin typeface="+mn-lt"/>
              </a:defRPr>
            </a:lvl1pPr>
          </a:lstStyle>
          <a:p>
            <a:r>
              <a:rPr lang="en-US" dirty="0" smtClean="0"/>
              <a:t>Copyright © 2014, Pearson Education, Inc. All Rights Reserved</a:t>
            </a:r>
            <a:endParaRPr lang="en-US" dirty="0"/>
          </a:p>
        </p:txBody>
      </p:sp>
      <p:sp>
        <p:nvSpPr>
          <p:cNvPr id="6" name="Slide Number Placeholder 5"/>
          <p:cNvSpPr>
            <a:spLocks noGrp="1"/>
          </p:cNvSpPr>
          <p:nvPr>
            <p:ph type="sldNum" sz="quarter" idx="12"/>
          </p:nvPr>
        </p:nvSpPr>
        <p:spPr/>
        <p:txBody>
          <a:bodyPr/>
          <a:lstStyle/>
          <a:p>
            <a:fld id="{4F482CF9-726F-4754-B6B9-4B5BD696CE39}"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Copyright © 2014, Pearson Education, Inc. All Rights Reserved</a:t>
            </a:r>
            <a:endParaRPr lang="en-US" dirty="0"/>
          </a:p>
        </p:txBody>
      </p:sp>
      <p:sp>
        <p:nvSpPr>
          <p:cNvPr id="6" name="Slide Number Placeholder 5"/>
          <p:cNvSpPr>
            <a:spLocks noGrp="1"/>
          </p:cNvSpPr>
          <p:nvPr>
            <p:ph type="sldNum" sz="quarter" idx="12"/>
          </p:nvPr>
        </p:nvSpPr>
        <p:spPr/>
        <p:txBody>
          <a:bodyPr/>
          <a:lstStyle/>
          <a:p>
            <a:fld id="{9B6435C0-D5F6-4735-8306-DFD879FCA320}"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marL="0" indent="0">
              <a:defRPr sz="2000"/>
            </a:lvl1pPr>
            <a:lvl2pPr marL="402336" indent="-173736">
              <a:lnSpc>
                <a:spcPct val="80000"/>
              </a:lnSpc>
              <a:spcBef>
                <a:spcPts val="1200"/>
              </a:spcBef>
              <a:defRPr sz="2400"/>
            </a:lvl2pPr>
            <a:lvl3pPr marL="402336" indent="-173736">
              <a:lnSpc>
                <a:spcPct val="80000"/>
              </a:lnSpc>
              <a:spcBef>
                <a:spcPts val="1200"/>
              </a:spcBef>
              <a:defRPr sz="2000"/>
            </a:lvl3pPr>
            <a:lvl4pPr marL="402336" indent="-173736">
              <a:lnSpc>
                <a:spcPct val="80000"/>
              </a:lnSpc>
              <a:spcBef>
                <a:spcPts val="1200"/>
              </a:spcBef>
              <a:defRPr sz="1800"/>
            </a:lvl4pPr>
            <a:lvl5pPr marL="402336" indent="-173736">
              <a:lnSpc>
                <a:spcPct val="80000"/>
              </a:lnSpc>
              <a:spcBef>
                <a:spcPts val="1200"/>
              </a:spcBef>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marL="0" indent="0">
              <a:defRPr sz="2000"/>
            </a:lvl1pPr>
            <a:lvl2pPr marL="402336" indent="-173736">
              <a:lnSpc>
                <a:spcPct val="80000"/>
              </a:lnSpc>
              <a:spcBef>
                <a:spcPts val="1200"/>
              </a:spcBef>
              <a:defRPr sz="2400"/>
            </a:lvl2pPr>
            <a:lvl3pPr marL="402336" indent="-173736">
              <a:lnSpc>
                <a:spcPct val="80000"/>
              </a:lnSpc>
              <a:spcBef>
                <a:spcPts val="1200"/>
              </a:spcBef>
              <a:defRPr sz="2000"/>
            </a:lvl3pPr>
            <a:lvl4pPr marL="402336" indent="-173736">
              <a:lnSpc>
                <a:spcPct val="80000"/>
              </a:lnSpc>
              <a:spcBef>
                <a:spcPts val="1200"/>
              </a:spcBef>
              <a:defRPr sz="1800"/>
            </a:lvl4pPr>
            <a:lvl5pPr marL="402336" indent="-173736">
              <a:lnSpc>
                <a:spcPct val="80000"/>
              </a:lnSpc>
              <a:spcBef>
                <a:spcPts val="1200"/>
              </a:spcBef>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11"/>
          </p:nvPr>
        </p:nvSpPr>
        <p:spPr>
          <a:xfrm>
            <a:off x="914400" y="6172200"/>
            <a:ext cx="7327514" cy="685800"/>
          </a:xfrm>
        </p:spPr>
        <p:txBody>
          <a:bodyPr/>
          <a:lstStyle>
            <a:lvl1pPr algn="ctr">
              <a:defRPr sz="1200">
                <a:latin typeface="+mn-lt"/>
              </a:defRPr>
            </a:lvl1pPr>
          </a:lstStyle>
          <a:p>
            <a:r>
              <a:rPr lang="en-US" dirty="0" smtClean="0"/>
              <a:t>Copyright © 2014, Pearson Education, Inc. All Rights Reserved</a:t>
            </a:r>
            <a:endParaRPr lang="en-US" dirty="0"/>
          </a:p>
        </p:txBody>
      </p:sp>
      <p:sp>
        <p:nvSpPr>
          <p:cNvPr id="7" name="Slide Number Placeholder 6"/>
          <p:cNvSpPr>
            <a:spLocks noGrp="1"/>
          </p:cNvSpPr>
          <p:nvPr>
            <p:ph type="sldNum" sz="quarter" idx="12"/>
          </p:nvPr>
        </p:nvSpPr>
        <p:spPr/>
        <p:txBody>
          <a:bodyPr/>
          <a:lstStyle/>
          <a:p>
            <a:fld id="{45A98AE1-7447-4CF8-BCC6-AF501C61CD20}" type="slidenum">
              <a:rPr lang="en-US" smtClean="0"/>
              <a:pPr/>
              <a:t>‹#›</a:t>
            </a:fld>
            <a:endParaRPr lang="en-US" dirty="0"/>
          </a:p>
        </p:txBody>
      </p:sp>
      <p:sp>
        <p:nvSpPr>
          <p:cNvPr id="8" name="Title 7"/>
          <p:cNvSpPr>
            <a:spLocks noGrp="1"/>
          </p:cNvSpPr>
          <p:nvPr>
            <p:ph type="title"/>
          </p:nvPr>
        </p:nvSpPr>
        <p:spPr/>
        <p:txBody>
          <a:bodyPr/>
          <a:lstStyle/>
          <a:p>
            <a:r>
              <a:rPr lang="en-US" dirty="0" smtClean="0"/>
              <a:t>Click to edit Master title style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dirty="0" smtClean="0"/>
              <a:t>Copyright © 2014, Pearson Education, Inc. All Rights Reserved</a:t>
            </a:r>
            <a:endParaRPr lang="en-US" dirty="0"/>
          </a:p>
        </p:txBody>
      </p:sp>
      <p:sp>
        <p:nvSpPr>
          <p:cNvPr id="9" name="Slide Number Placeholder 8"/>
          <p:cNvSpPr>
            <a:spLocks noGrp="1"/>
          </p:cNvSpPr>
          <p:nvPr>
            <p:ph type="sldNum" sz="quarter" idx="12"/>
          </p:nvPr>
        </p:nvSpPr>
        <p:spPr/>
        <p:txBody>
          <a:bodyPr/>
          <a:lstStyle/>
          <a:p>
            <a:fld id="{782B6167-B1A5-4911-970E-32CD5CE2F26A}"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Copyright © 2014, Pearson Education, Inc. All Rights Reserved</a:t>
            </a:r>
            <a:endParaRPr lang="en-US" dirty="0"/>
          </a:p>
        </p:txBody>
      </p:sp>
      <p:sp>
        <p:nvSpPr>
          <p:cNvPr id="5" name="Slide Number Placeholder 4"/>
          <p:cNvSpPr>
            <a:spLocks noGrp="1"/>
          </p:cNvSpPr>
          <p:nvPr>
            <p:ph type="sldNum" sz="quarter" idx="12"/>
          </p:nvPr>
        </p:nvSpPr>
        <p:spPr/>
        <p:txBody>
          <a:bodyPr/>
          <a:lstStyle/>
          <a:p>
            <a:fld id="{B474D63F-12D4-4E01-B12B-E9B3174282F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smtClean="0"/>
              <a:t>Copyright © 2014, Pearson Education, Inc. All Rights Reserved</a:t>
            </a:r>
            <a:endParaRPr lang="en-US" dirty="0"/>
          </a:p>
        </p:txBody>
      </p:sp>
      <p:sp>
        <p:nvSpPr>
          <p:cNvPr id="4" name="Slide Number Placeholder 3"/>
          <p:cNvSpPr>
            <a:spLocks noGrp="1"/>
          </p:cNvSpPr>
          <p:nvPr>
            <p:ph type="sldNum" sz="quarter" idx="12"/>
          </p:nvPr>
        </p:nvSpPr>
        <p:spPr/>
        <p:txBody>
          <a:bodyPr/>
          <a:lstStyle/>
          <a:p>
            <a:fld id="{F5F359DF-FF2F-42E8-B25C-15A94ABEAE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r>
              <a:rPr lang="en-US" dirty="0" smtClean="0"/>
              <a:t>Copyright © 2014, Pearson Education, Inc. All Rights Reserved</a:t>
            </a:r>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8D58ABDF-972D-425E-AAD6-EC4BEFAD310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dirty="0"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Copyright © 2014, Pearson Education, Inc. All Rights Reserved</a:t>
            </a:r>
            <a:endParaRPr lang="en-US" dirty="0"/>
          </a:p>
        </p:txBody>
      </p:sp>
      <p:sp>
        <p:nvSpPr>
          <p:cNvPr id="7" name="Slide Number Placeholder 6"/>
          <p:cNvSpPr>
            <a:spLocks noGrp="1"/>
          </p:cNvSpPr>
          <p:nvPr>
            <p:ph type="sldNum" sz="quarter" idx="12"/>
          </p:nvPr>
        </p:nvSpPr>
        <p:spPr/>
        <p:txBody>
          <a:bodyPr/>
          <a:lstStyle/>
          <a:p>
            <a:fld id="{C9040427-828C-47C3-AA62-483B8248D5AD}"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r>
              <a:rPr lang="en-US" dirty="0" smtClean="0"/>
              <a:t>Copyright © 2014, Pearson Education, Inc. All Rights Reserved</a:t>
            </a:r>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FAF0BFFC-6DFC-4063-A5BE-298DA8C5F40A}"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hf hd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15.xml"/><Relationship Id="rId1" Type="http://schemas.openxmlformats.org/officeDocument/2006/relationships/slideLayout" Target="../slideLayouts/slideLayout4.xml"/><Relationship Id="rId4" Type="http://schemas.openxmlformats.org/officeDocument/2006/relationships/image" Target="../media/image12.gif"/></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ctrTitle"/>
          </p:nvPr>
        </p:nvSpPr>
        <p:spPr>
          <a:xfrm rot="19140000">
            <a:off x="938530" y="2055152"/>
            <a:ext cx="5648623" cy="834160"/>
          </a:xfrm>
        </p:spPr>
        <p:txBody>
          <a:bodyPr/>
          <a:lstStyle/>
          <a:p>
            <a:r>
              <a:rPr lang="en-US" sz="4000" cap="none" dirty="0" smtClean="0"/>
              <a:t>Chapter 13</a:t>
            </a:r>
            <a:endParaRPr lang="en-US" sz="4000" cap="none" dirty="0"/>
          </a:p>
        </p:txBody>
      </p:sp>
      <p:sp>
        <p:nvSpPr>
          <p:cNvPr id="47107" name="Rectangle 3"/>
          <p:cNvSpPr>
            <a:spLocks noGrp="1" noChangeArrowheads="1"/>
          </p:cNvSpPr>
          <p:nvPr>
            <p:ph type="subTitle" idx="1"/>
          </p:nvPr>
        </p:nvSpPr>
        <p:spPr/>
        <p:txBody>
          <a:bodyPr>
            <a:noAutofit/>
          </a:bodyPr>
          <a:lstStyle/>
          <a:p>
            <a:r>
              <a:rPr lang="en-US" sz="2000" dirty="0" smtClean="0"/>
              <a:t>Motivational appeals</a:t>
            </a:r>
            <a:endParaRPr lang="en-US" sz="2000" dirty="0"/>
          </a:p>
        </p:txBody>
      </p:sp>
      <p:sp>
        <p:nvSpPr>
          <p:cNvPr id="6" name="Footer Placeholder 5"/>
          <p:cNvSpPr>
            <a:spLocks noGrp="1"/>
          </p:cNvSpPr>
          <p:nvPr>
            <p:ph type="ftr" sz="quarter" idx="11"/>
          </p:nvPr>
        </p:nvSpPr>
        <p:spPr>
          <a:xfrm>
            <a:off x="914400" y="6172200"/>
            <a:ext cx="7327514" cy="685800"/>
          </a:xfrm>
        </p:spPr>
        <p:txBody>
          <a:bodyPr/>
          <a:lstStyle/>
          <a:p>
            <a:pPr algn="ctr"/>
            <a:r>
              <a:rPr lang="en-US" sz="1200" dirty="0" smtClean="0">
                <a:latin typeface="+mn-lt"/>
              </a:rPr>
              <a:t>Copyright © 2014, Pearson Education, Inc. All Rights Reserved</a:t>
            </a:r>
            <a:endParaRPr lang="en-US" sz="1200" dirty="0">
              <a:latin typeface="+mn-lt"/>
            </a:endParaRPr>
          </a:p>
        </p:txBody>
      </p:sp>
      <p:sp>
        <p:nvSpPr>
          <p:cNvPr id="5" name="Slide Number Placeholder 4"/>
          <p:cNvSpPr>
            <a:spLocks noGrp="1"/>
          </p:cNvSpPr>
          <p:nvPr>
            <p:ph type="sldNum" sz="quarter" idx="12"/>
          </p:nvPr>
        </p:nvSpPr>
        <p:spPr/>
        <p:txBody>
          <a:bodyPr>
            <a:normAutofit/>
          </a:bodyPr>
          <a:lstStyle/>
          <a:p>
            <a:fld id="{0608323C-22CC-4C29-BFE4-FF6F45BCE43C}" type="slidenum">
              <a:rPr lang="en-US" smtClean="0"/>
              <a:pPr/>
              <a:t>1</a:t>
            </a:fld>
            <a:endParaRPr lang="en-US" dirty="0"/>
          </a:p>
        </p:txBody>
      </p:sp>
      <p:sp>
        <p:nvSpPr>
          <p:cNvPr id="7" name="TextBox 2"/>
          <p:cNvSpPr txBox="1"/>
          <p:nvPr/>
        </p:nvSpPr>
        <p:spPr>
          <a:xfrm>
            <a:off x="2802093" y="5943600"/>
            <a:ext cx="3539815" cy="338554"/>
          </a:xfrm>
          <a:prstGeom prst="rect">
            <a:avLst/>
          </a:prstGeom>
          <a:noFill/>
        </p:spPr>
        <p:txBody>
          <a:bodyPr wrap="none" rtlCol="0">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r>
              <a:rPr lang="en-US" sz="1600" dirty="0" smtClean="0">
                <a:latin typeface="+mn-lt"/>
              </a:rPr>
              <a:t>Prepared by Robert Gass &amp; John Seiter</a:t>
            </a:r>
            <a:endParaRPr lang="en-US" sz="1600" dirty="0">
              <a:latin typeface="+mn-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914400" y="0"/>
            <a:ext cx="7520940" cy="762000"/>
          </a:xfrm>
        </p:spPr>
        <p:txBody>
          <a:bodyPr/>
          <a:lstStyle/>
          <a:p>
            <a:pPr algn="l"/>
            <a:r>
              <a:rPr lang="en-US" dirty="0"/>
              <a:t>Sample pity ploys</a:t>
            </a:r>
          </a:p>
        </p:txBody>
      </p:sp>
      <p:sp>
        <p:nvSpPr>
          <p:cNvPr id="63491" name="Rectangle 3"/>
          <p:cNvSpPr>
            <a:spLocks noGrp="1" noChangeArrowheads="1"/>
          </p:cNvSpPr>
          <p:nvPr>
            <p:ph idx="1"/>
          </p:nvPr>
        </p:nvSpPr>
        <p:spPr>
          <a:xfrm>
            <a:off x="914400" y="990600"/>
            <a:ext cx="4953000" cy="3886200"/>
          </a:xfrm>
        </p:spPr>
        <p:txBody>
          <a:bodyPr>
            <a:normAutofit/>
          </a:bodyPr>
          <a:lstStyle/>
          <a:p>
            <a:pPr marL="342900" indent="-173736">
              <a:lnSpc>
                <a:spcPct val="90000"/>
              </a:lnSpc>
              <a:spcBef>
                <a:spcPts val="1200"/>
              </a:spcBef>
              <a:buClr>
                <a:schemeClr val="accent2"/>
              </a:buClr>
              <a:buFont typeface="Wingdings" pitchFamily="2" charset="2"/>
              <a:buChar char="§"/>
            </a:pPr>
            <a:r>
              <a:rPr lang="en-US" dirty="0" smtClean="0"/>
              <a:t>Feed </a:t>
            </a:r>
            <a:r>
              <a:rPr lang="en-US" dirty="0"/>
              <a:t>the </a:t>
            </a:r>
            <a:r>
              <a:rPr lang="en-US" dirty="0" smtClean="0"/>
              <a:t>Children</a:t>
            </a:r>
            <a:endParaRPr lang="en-US" dirty="0"/>
          </a:p>
          <a:p>
            <a:pPr marL="342900" indent="-173736">
              <a:lnSpc>
                <a:spcPct val="90000"/>
              </a:lnSpc>
              <a:spcBef>
                <a:spcPts val="1200"/>
              </a:spcBef>
              <a:buClr>
                <a:schemeClr val="accent2"/>
              </a:buClr>
              <a:buFont typeface="Wingdings" pitchFamily="2" charset="2"/>
              <a:buChar char="§"/>
            </a:pPr>
            <a:r>
              <a:rPr lang="en-US" dirty="0" smtClean="0"/>
              <a:t>People for the Ethical Treatment of Animals (PETA)</a:t>
            </a:r>
            <a:endParaRPr lang="en-US" dirty="0"/>
          </a:p>
          <a:p>
            <a:pPr marL="342900" indent="-173736">
              <a:lnSpc>
                <a:spcPct val="90000"/>
              </a:lnSpc>
              <a:spcBef>
                <a:spcPts val="1200"/>
              </a:spcBef>
              <a:buClr>
                <a:schemeClr val="accent2"/>
              </a:buClr>
              <a:buFont typeface="Wingdings" pitchFamily="2" charset="2"/>
              <a:buChar char="§"/>
            </a:pPr>
            <a:r>
              <a:rPr lang="en-US" dirty="0" smtClean="0"/>
              <a:t>Muscular </a:t>
            </a:r>
            <a:r>
              <a:rPr lang="en-US" dirty="0"/>
              <a:t>Dystrophy </a:t>
            </a:r>
            <a:r>
              <a:rPr lang="en-US" dirty="0" smtClean="0"/>
              <a:t>telethon</a:t>
            </a:r>
          </a:p>
          <a:p>
            <a:pPr marL="342900" indent="-173736">
              <a:lnSpc>
                <a:spcPct val="90000"/>
              </a:lnSpc>
              <a:spcBef>
                <a:spcPts val="1200"/>
              </a:spcBef>
              <a:buClr>
                <a:schemeClr val="accent2"/>
              </a:buClr>
              <a:buFont typeface="Wingdings" pitchFamily="2" charset="2"/>
              <a:buChar char="§"/>
            </a:pPr>
            <a:r>
              <a:rPr lang="en-US" dirty="0" smtClean="0"/>
              <a:t>Disaster relief efforts</a:t>
            </a:r>
            <a:endParaRPr lang="en-US" dirty="0"/>
          </a:p>
        </p:txBody>
      </p:sp>
      <p:sp>
        <p:nvSpPr>
          <p:cNvPr id="5" name="Footer Placeholder 4"/>
          <p:cNvSpPr>
            <a:spLocks noGrp="1"/>
          </p:cNvSpPr>
          <p:nvPr>
            <p:ph type="ftr" sz="quarter" idx="11"/>
          </p:nvPr>
        </p:nvSpPr>
        <p:spPr>
          <a:xfrm>
            <a:off x="990600" y="6096001"/>
            <a:ext cx="7239000" cy="762000"/>
          </a:xfrm>
        </p:spPr>
        <p:txBody>
          <a:bodyPr/>
          <a:lstStyle/>
          <a:p>
            <a:r>
              <a:rPr lang="en-US" dirty="0" smtClean="0"/>
              <a:t>Copyright © 2014, Pearson Education, Inc. All Rights Reserved</a:t>
            </a:r>
            <a:endParaRPr lang="en-US" dirty="0"/>
          </a:p>
        </p:txBody>
      </p:sp>
      <p:sp>
        <p:nvSpPr>
          <p:cNvPr id="4" name="Slide Number Placeholder 3"/>
          <p:cNvSpPr>
            <a:spLocks noGrp="1"/>
          </p:cNvSpPr>
          <p:nvPr>
            <p:ph type="sldNum" sz="quarter" idx="12"/>
          </p:nvPr>
        </p:nvSpPr>
        <p:spPr/>
        <p:txBody>
          <a:bodyPr/>
          <a:lstStyle/>
          <a:p>
            <a:fld id="{4F482CF9-726F-4754-B6B9-4B5BD696CE39}" type="slidenum">
              <a:rPr lang="en-US" smtClean="0"/>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520940" cy="685800"/>
          </a:xfrm>
        </p:spPr>
        <p:txBody>
          <a:bodyPr/>
          <a:lstStyle/>
          <a:p>
            <a:pPr algn="l"/>
            <a:r>
              <a:rPr lang="en-US" dirty="0" smtClean="0"/>
              <a:t>Pity Ploys</a:t>
            </a:r>
            <a:endParaRPr lang="en-US" dirty="0"/>
          </a:p>
        </p:txBody>
      </p:sp>
      <p:sp>
        <p:nvSpPr>
          <p:cNvPr id="3" name="Content Placeholder 2"/>
          <p:cNvSpPr>
            <a:spLocks noGrp="1"/>
          </p:cNvSpPr>
          <p:nvPr>
            <p:ph idx="1"/>
          </p:nvPr>
        </p:nvSpPr>
        <p:spPr>
          <a:xfrm>
            <a:off x="914400" y="1100628"/>
            <a:ext cx="6477000" cy="3928572"/>
          </a:xfrm>
        </p:spPr>
        <p:txBody>
          <a:bodyPr>
            <a:normAutofit/>
          </a:bodyPr>
          <a:lstStyle/>
          <a:p>
            <a:pPr>
              <a:spcBef>
                <a:spcPts val="1200"/>
              </a:spcBef>
            </a:pPr>
            <a:r>
              <a:rPr lang="en-US" sz="2000" dirty="0" smtClean="0"/>
              <a:t>Dilemma: </a:t>
            </a:r>
            <a:r>
              <a:rPr lang="en-US" sz="2000" b="0" dirty="0" smtClean="0"/>
              <a:t>is it possible to engage in fundraising </a:t>
            </a:r>
            <a:r>
              <a:rPr lang="en-US" sz="2000" b="0" u="sng" dirty="0" smtClean="0"/>
              <a:t>without</a:t>
            </a:r>
            <a:r>
              <a:rPr lang="en-US" sz="2000" b="0" dirty="0" smtClean="0"/>
              <a:t> appealing to pity?</a:t>
            </a:r>
          </a:p>
          <a:p>
            <a:pPr marL="402336" indent="-173736">
              <a:lnSpc>
                <a:spcPct val="90000"/>
              </a:lnSpc>
              <a:spcBef>
                <a:spcPts val="1200"/>
              </a:spcBef>
              <a:buClr>
                <a:schemeClr val="accent2"/>
              </a:buClr>
              <a:buFont typeface="Wingdings" pitchFamily="2" charset="2"/>
              <a:buChar char="§"/>
            </a:pPr>
            <a:r>
              <a:rPr lang="en-US" sz="1800" b="0" dirty="0" smtClean="0"/>
              <a:t>negative (helpless victims) portrayals may increase willingness to donate money</a:t>
            </a:r>
          </a:p>
          <a:p>
            <a:pPr marL="402336" indent="-173736">
              <a:lnSpc>
                <a:spcPct val="90000"/>
              </a:lnSpc>
              <a:spcBef>
                <a:spcPts val="1200"/>
              </a:spcBef>
              <a:buClr>
                <a:schemeClr val="accent2"/>
              </a:buClr>
              <a:buFont typeface="Wingdings" pitchFamily="2" charset="2"/>
              <a:buChar char="§"/>
            </a:pPr>
            <a:r>
              <a:rPr lang="en-US" sz="1800" b="0" dirty="0" smtClean="0"/>
              <a:t>positive portrayals (heroic survivors) may increase willingness to donate time</a:t>
            </a:r>
          </a:p>
          <a:p>
            <a:pPr>
              <a:spcBef>
                <a:spcPts val="1200"/>
              </a:spcBef>
            </a:pPr>
            <a:r>
              <a:rPr lang="en-US" sz="2000" dirty="0" smtClean="0"/>
              <a:t>Controllability: </a:t>
            </a:r>
            <a:r>
              <a:rPr lang="en-US" sz="2000" b="0" dirty="0" smtClean="0"/>
              <a:t>pity is most effective when the sufferer is perceived as having no control over his/her situation</a:t>
            </a:r>
          </a:p>
        </p:txBody>
      </p:sp>
      <p:sp>
        <p:nvSpPr>
          <p:cNvPr id="5" name="Footer Placeholder 4"/>
          <p:cNvSpPr>
            <a:spLocks noGrp="1"/>
          </p:cNvSpPr>
          <p:nvPr>
            <p:ph type="ftr" sz="quarter" idx="11"/>
          </p:nvPr>
        </p:nvSpPr>
        <p:spPr>
          <a:xfrm>
            <a:off x="914400" y="6172201"/>
            <a:ext cx="7315200" cy="685800"/>
          </a:xfrm>
        </p:spPr>
        <p:txBody>
          <a:bodyPr/>
          <a:lstStyle/>
          <a:p>
            <a:r>
              <a:rPr lang="en-US" dirty="0" smtClean="0"/>
              <a:t>Copyright © 2014, Pearson Education, Inc. All Rights Reserved</a:t>
            </a:r>
            <a:endParaRPr lang="en-US" dirty="0"/>
          </a:p>
        </p:txBody>
      </p:sp>
      <p:sp>
        <p:nvSpPr>
          <p:cNvPr id="4" name="Slide Number Placeholder 3"/>
          <p:cNvSpPr>
            <a:spLocks noGrp="1"/>
          </p:cNvSpPr>
          <p:nvPr>
            <p:ph type="sldNum" sz="quarter" idx="12"/>
          </p:nvPr>
        </p:nvSpPr>
        <p:spPr/>
        <p:txBody>
          <a:bodyPr/>
          <a:lstStyle/>
          <a:p>
            <a:fld id="{4F482CF9-726F-4754-B6B9-4B5BD696CE39}" type="slidenum">
              <a:rPr lang="en-US" smtClean="0"/>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2510"/>
            <a:ext cx="7520940" cy="673290"/>
          </a:xfrm>
        </p:spPr>
        <p:txBody>
          <a:bodyPr/>
          <a:lstStyle/>
          <a:p>
            <a:pPr algn="l"/>
            <a:r>
              <a:rPr lang="en-US" dirty="0" smtClean="0"/>
              <a:t>Pity Ploys</a:t>
            </a:r>
            <a:endParaRPr lang="en-US" dirty="0"/>
          </a:p>
        </p:txBody>
      </p:sp>
      <p:sp>
        <p:nvSpPr>
          <p:cNvPr id="3" name="Content Placeholder 2"/>
          <p:cNvSpPr>
            <a:spLocks noGrp="1"/>
          </p:cNvSpPr>
          <p:nvPr>
            <p:ph idx="1"/>
          </p:nvPr>
        </p:nvSpPr>
        <p:spPr>
          <a:xfrm>
            <a:off x="914400" y="1005050"/>
            <a:ext cx="2667000" cy="3840163"/>
          </a:xfrm>
        </p:spPr>
        <p:txBody>
          <a:bodyPr/>
          <a:lstStyle/>
          <a:p>
            <a:r>
              <a:rPr lang="en-US" b="0" dirty="0" smtClean="0"/>
              <a:t>Which homeless person would you be most likely to give money to?</a:t>
            </a:r>
          </a:p>
          <a:p>
            <a:r>
              <a:rPr lang="en-US" b="0" dirty="0" smtClean="0"/>
              <a:t>Why?</a:t>
            </a:r>
            <a:endParaRPr lang="en-US" b="0" dirty="0"/>
          </a:p>
        </p:txBody>
      </p:sp>
      <p:sp>
        <p:nvSpPr>
          <p:cNvPr id="9" name="Footer Placeholder 8"/>
          <p:cNvSpPr>
            <a:spLocks noGrp="1"/>
          </p:cNvSpPr>
          <p:nvPr>
            <p:ph type="ftr" sz="quarter" idx="11"/>
          </p:nvPr>
        </p:nvSpPr>
        <p:spPr>
          <a:xfrm>
            <a:off x="914400" y="6172201"/>
            <a:ext cx="7315200" cy="685799"/>
          </a:xfrm>
        </p:spPr>
        <p:txBody>
          <a:bodyPr/>
          <a:lstStyle/>
          <a:p>
            <a:r>
              <a:rPr lang="en-US" dirty="0" smtClean="0"/>
              <a:t>Copyright © 2014, Pearson Education, Inc. All Rights Reserved</a:t>
            </a:r>
            <a:endParaRPr lang="en-US" dirty="0"/>
          </a:p>
        </p:txBody>
      </p:sp>
      <p:sp>
        <p:nvSpPr>
          <p:cNvPr id="8" name="Slide Number Placeholder 7"/>
          <p:cNvSpPr>
            <a:spLocks noGrp="1"/>
          </p:cNvSpPr>
          <p:nvPr>
            <p:ph type="sldNum" sz="quarter" idx="12"/>
          </p:nvPr>
        </p:nvSpPr>
        <p:spPr/>
        <p:txBody>
          <a:bodyPr/>
          <a:lstStyle/>
          <a:p>
            <a:fld id="{4F482CF9-726F-4754-B6B9-4B5BD696CE39}" type="slidenum">
              <a:rPr lang="en-US" smtClean="0"/>
              <a:pPr/>
              <a:t>12</a:t>
            </a:fld>
            <a:endParaRPr lang="en-US" dirty="0"/>
          </a:p>
        </p:txBody>
      </p:sp>
      <p:pic>
        <p:nvPicPr>
          <p:cNvPr id="5" name="Picture 4" descr="HOMELSS1"/>
          <p:cNvPicPr>
            <a:picLocks noChangeAspect="1" noChangeArrowheads="1"/>
          </p:cNvPicPr>
          <p:nvPr/>
        </p:nvPicPr>
        <p:blipFill>
          <a:blip r:embed="rId3" cstate="print"/>
          <a:srcRect/>
          <a:stretch>
            <a:fillRect/>
          </a:stretch>
        </p:blipFill>
        <p:spPr bwMode="auto">
          <a:xfrm>
            <a:off x="3810000" y="2249547"/>
            <a:ext cx="1981200" cy="2598541"/>
          </a:xfrm>
          <a:prstGeom prst="rect">
            <a:avLst/>
          </a:prstGeom>
          <a:noFill/>
        </p:spPr>
      </p:pic>
      <p:pic>
        <p:nvPicPr>
          <p:cNvPr id="6" name="Picture 5" descr="Homeless Sign.jpg"/>
          <p:cNvPicPr>
            <a:picLocks noChangeAspect="1"/>
          </p:cNvPicPr>
          <p:nvPr/>
        </p:nvPicPr>
        <p:blipFill>
          <a:blip r:embed="rId4" cstate="print">
            <a:grayscl/>
            <a:lum bright="4000" contrast="6000"/>
          </a:blip>
          <a:stretch>
            <a:fillRect/>
          </a:stretch>
        </p:blipFill>
        <p:spPr>
          <a:xfrm>
            <a:off x="5965207" y="1408054"/>
            <a:ext cx="2982945" cy="2020946"/>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3"/>
          <p:cNvSpPr>
            <a:spLocks noGrp="1" noChangeArrowheads="1"/>
          </p:cNvSpPr>
          <p:nvPr>
            <p:ph sz="half" idx="1"/>
          </p:nvPr>
        </p:nvSpPr>
        <p:spPr>
          <a:xfrm>
            <a:off x="838200" y="1097280"/>
            <a:ext cx="3185160" cy="3712464"/>
          </a:xfrm>
        </p:spPr>
        <p:txBody>
          <a:bodyPr>
            <a:normAutofit/>
          </a:bodyPr>
          <a:lstStyle/>
          <a:p>
            <a:pPr>
              <a:lnSpc>
                <a:spcPct val="90000"/>
              </a:lnSpc>
            </a:pPr>
            <a:r>
              <a:rPr lang="en-US" dirty="0"/>
              <a:t>A</a:t>
            </a:r>
            <a:r>
              <a:rPr lang="en-US" dirty="0" smtClean="0"/>
              <a:t>ppeals </a:t>
            </a:r>
            <a:r>
              <a:rPr lang="en-US" dirty="0"/>
              <a:t>to guilt</a:t>
            </a:r>
          </a:p>
          <a:p>
            <a:pPr lvl="1">
              <a:lnSpc>
                <a:spcPct val="90000"/>
              </a:lnSpc>
            </a:pPr>
            <a:r>
              <a:rPr lang="en-US" sz="1800" dirty="0"/>
              <a:t>f</a:t>
            </a:r>
            <a:r>
              <a:rPr lang="en-US" sz="1800" dirty="0" smtClean="0"/>
              <a:t>amilial guilt</a:t>
            </a:r>
          </a:p>
          <a:p>
            <a:pPr lvl="1">
              <a:lnSpc>
                <a:spcPct val="90000"/>
              </a:lnSpc>
            </a:pPr>
            <a:r>
              <a:rPr lang="en-US" sz="1800" dirty="0" smtClean="0"/>
              <a:t>religious </a:t>
            </a:r>
            <a:r>
              <a:rPr lang="en-US" sz="1800" dirty="0"/>
              <a:t>concepts of guilt</a:t>
            </a:r>
          </a:p>
          <a:p>
            <a:pPr lvl="1">
              <a:lnSpc>
                <a:spcPct val="90000"/>
              </a:lnSpc>
            </a:pPr>
            <a:r>
              <a:rPr lang="en-US" sz="1800" dirty="0"/>
              <a:t>PBS pledge drives</a:t>
            </a:r>
          </a:p>
          <a:p>
            <a:pPr lvl="1">
              <a:lnSpc>
                <a:spcPct val="90000"/>
              </a:lnSpc>
            </a:pPr>
            <a:r>
              <a:rPr lang="en-US" sz="1800" dirty="0"/>
              <a:t>funeral home </a:t>
            </a:r>
            <a:r>
              <a:rPr lang="en-US" sz="1800" dirty="0" smtClean="0"/>
              <a:t>persuasion</a:t>
            </a:r>
          </a:p>
          <a:p>
            <a:pPr lvl="1">
              <a:lnSpc>
                <a:spcPct val="90000"/>
              </a:lnSpc>
            </a:pPr>
            <a:r>
              <a:rPr lang="en-US" sz="1800" dirty="0"/>
              <a:t>b</a:t>
            </a:r>
            <a:r>
              <a:rPr lang="en-US" sz="1800" dirty="0" smtClean="0"/>
              <a:t>elated birthday cards</a:t>
            </a:r>
            <a:endParaRPr lang="en-US" sz="1800" dirty="0"/>
          </a:p>
        </p:txBody>
      </p:sp>
      <p:sp>
        <p:nvSpPr>
          <p:cNvPr id="6" name="Content Placeholder 5"/>
          <p:cNvSpPr>
            <a:spLocks noGrp="1"/>
          </p:cNvSpPr>
          <p:nvPr>
            <p:ph sz="half" idx="2"/>
          </p:nvPr>
        </p:nvSpPr>
        <p:spPr/>
        <p:txBody>
          <a:bodyPr>
            <a:normAutofit/>
          </a:bodyPr>
          <a:lstStyle/>
          <a:p>
            <a:r>
              <a:rPr lang="en-US" dirty="0" smtClean="0"/>
              <a:t>Guilt appeals can facilitate compliance.</a:t>
            </a:r>
          </a:p>
          <a:p>
            <a:r>
              <a:rPr lang="en-US" dirty="0" smtClean="0"/>
              <a:t>Guilt appeals work whether the requester is the source of guilt or not.</a:t>
            </a:r>
          </a:p>
          <a:p>
            <a:r>
              <a:rPr lang="en-US" dirty="0" smtClean="0"/>
              <a:t>Inducing too much guilt may lead to avoidance.</a:t>
            </a:r>
          </a:p>
          <a:p>
            <a:pPr marL="402336" indent="-173736">
              <a:lnSpc>
                <a:spcPct val="90000"/>
              </a:lnSpc>
              <a:spcBef>
                <a:spcPts val="1200"/>
              </a:spcBef>
              <a:buClr>
                <a:schemeClr val="accent2"/>
              </a:buClr>
              <a:buFont typeface="Wingdings" pitchFamily="2" charset="2"/>
              <a:buChar char="§"/>
            </a:pPr>
            <a:r>
              <a:rPr lang="en-US" sz="1800" b="0" dirty="0" smtClean="0"/>
              <a:t>Guilt can also breed resentment</a:t>
            </a:r>
          </a:p>
          <a:p>
            <a:endParaRPr lang="en-US" dirty="0"/>
          </a:p>
        </p:txBody>
      </p:sp>
      <p:sp>
        <p:nvSpPr>
          <p:cNvPr id="7" name="Footer Placeholder 6"/>
          <p:cNvSpPr>
            <a:spLocks noGrp="1"/>
          </p:cNvSpPr>
          <p:nvPr>
            <p:ph type="ftr" sz="quarter" idx="11"/>
          </p:nvPr>
        </p:nvSpPr>
        <p:spPr>
          <a:xfrm>
            <a:off x="914400" y="6172201"/>
            <a:ext cx="7315200" cy="685800"/>
          </a:xfrm>
        </p:spPr>
        <p:txBody>
          <a:bodyPr/>
          <a:lstStyle/>
          <a:p>
            <a:r>
              <a:rPr lang="en-US" dirty="0" smtClean="0"/>
              <a:t>Copyright © 2014, Pearson Education, Inc. All Rights Reserved</a:t>
            </a:r>
            <a:endParaRPr lang="en-US" dirty="0"/>
          </a:p>
        </p:txBody>
      </p:sp>
      <p:sp>
        <p:nvSpPr>
          <p:cNvPr id="5" name="Slide Number Placeholder 4"/>
          <p:cNvSpPr>
            <a:spLocks noGrp="1"/>
          </p:cNvSpPr>
          <p:nvPr>
            <p:ph type="sldNum" sz="quarter" idx="12"/>
          </p:nvPr>
        </p:nvSpPr>
        <p:spPr/>
        <p:txBody>
          <a:bodyPr/>
          <a:lstStyle/>
          <a:p>
            <a:fld id="{45A98AE1-7447-4CF8-BCC6-AF501C61CD20}" type="slidenum">
              <a:rPr lang="en-US" smtClean="0"/>
              <a:pPr/>
              <a:t>13</a:t>
            </a:fld>
            <a:endParaRPr lang="en-US" dirty="0"/>
          </a:p>
        </p:txBody>
      </p:sp>
      <p:sp>
        <p:nvSpPr>
          <p:cNvPr id="67586" name="Rectangle 2"/>
          <p:cNvSpPr>
            <a:spLocks noGrp="1" noChangeArrowheads="1"/>
          </p:cNvSpPr>
          <p:nvPr>
            <p:ph type="title"/>
          </p:nvPr>
        </p:nvSpPr>
        <p:spPr>
          <a:xfrm>
            <a:off x="914400" y="18690"/>
            <a:ext cx="7418070" cy="667109"/>
          </a:xfrm>
        </p:spPr>
        <p:txBody>
          <a:bodyPr/>
          <a:lstStyle/>
          <a:p>
            <a:pPr algn="l"/>
            <a:r>
              <a:rPr lang="en-US" dirty="0" smtClean="0"/>
              <a:t>Guilt Trips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914400" y="990600"/>
            <a:ext cx="3657600" cy="4038600"/>
          </a:xfrm>
        </p:spPr>
        <p:txBody>
          <a:bodyPr>
            <a:noAutofit/>
          </a:bodyPr>
          <a:lstStyle/>
          <a:p>
            <a:pPr marL="0" indent="0">
              <a:lnSpc>
                <a:spcPct val="70000"/>
              </a:lnSpc>
              <a:spcBef>
                <a:spcPts val="1200"/>
              </a:spcBef>
              <a:buNone/>
            </a:pPr>
            <a:r>
              <a:rPr lang="en-US" dirty="0" smtClean="0"/>
              <a:t>Humor is prevalent in advertising</a:t>
            </a:r>
          </a:p>
          <a:p>
            <a:pPr marL="402336" indent="-173736">
              <a:lnSpc>
                <a:spcPct val="90000"/>
              </a:lnSpc>
              <a:spcBef>
                <a:spcPts val="1200"/>
              </a:spcBef>
              <a:buClr>
                <a:schemeClr val="accent2"/>
              </a:buClr>
              <a:buFont typeface="Wingdings" pitchFamily="2" charset="2"/>
              <a:buChar char="§"/>
            </a:pPr>
            <a:r>
              <a:rPr lang="en-US" sz="1800" b="0" dirty="0"/>
              <a:t>1 in 5 commercials uses humor</a:t>
            </a:r>
          </a:p>
          <a:p>
            <a:pPr marL="402336" indent="-173736">
              <a:lnSpc>
                <a:spcPct val="90000"/>
              </a:lnSpc>
              <a:spcBef>
                <a:spcPts val="1200"/>
              </a:spcBef>
              <a:buClr>
                <a:schemeClr val="accent2"/>
              </a:buClr>
              <a:buFont typeface="Wingdings" pitchFamily="2" charset="2"/>
              <a:buChar char="§"/>
            </a:pPr>
            <a:r>
              <a:rPr lang="en-US" sz="1800" b="0" dirty="0"/>
              <a:t>Roughly 1 in 3 advertisements uses </a:t>
            </a:r>
            <a:r>
              <a:rPr lang="en-US" sz="1800" b="0" dirty="0" smtClean="0"/>
              <a:t>humor</a:t>
            </a:r>
            <a:endParaRPr lang="en-US" sz="1800" dirty="0" smtClean="0"/>
          </a:p>
          <a:p>
            <a:pPr marL="0" indent="0">
              <a:lnSpc>
                <a:spcPct val="70000"/>
              </a:lnSpc>
              <a:spcBef>
                <a:spcPts val="1200"/>
              </a:spcBef>
              <a:buNone/>
            </a:pPr>
            <a:r>
              <a:rPr lang="en-US" dirty="0" smtClean="0"/>
              <a:t>Humor functions as a peripheral cue</a:t>
            </a:r>
          </a:p>
          <a:p>
            <a:pPr>
              <a:lnSpc>
                <a:spcPct val="70000"/>
              </a:lnSpc>
              <a:spcBef>
                <a:spcPts val="1200"/>
              </a:spcBef>
            </a:pPr>
            <a:r>
              <a:rPr lang="en-US" dirty="0" smtClean="0"/>
              <a:t>Humor captures attention</a:t>
            </a:r>
          </a:p>
          <a:p>
            <a:pPr lvl="1">
              <a:lnSpc>
                <a:spcPct val="70000"/>
              </a:lnSpc>
              <a:spcBef>
                <a:spcPts val="1200"/>
              </a:spcBef>
            </a:pPr>
            <a:r>
              <a:rPr lang="en-US" sz="1800" dirty="0" smtClean="0"/>
              <a:t>Humor breaks through media clutter</a:t>
            </a:r>
          </a:p>
          <a:p>
            <a:endParaRPr lang="en-US" dirty="0" smtClean="0"/>
          </a:p>
          <a:p>
            <a:endParaRPr lang="en-US" dirty="0"/>
          </a:p>
        </p:txBody>
      </p:sp>
      <p:sp>
        <p:nvSpPr>
          <p:cNvPr id="2" name="Content Placeholder 1"/>
          <p:cNvSpPr>
            <a:spLocks noGrp="1"/>
          </p:cNvSpPr>
          <p:nvPr>
            <p:ph sz="half" idx="2"/>
          </p:nvPr>
        </p:nvSpPr>
        <p:spPr>
          <a:xfrm>
            <a:off x="5029200" y="990600"/>
            <a:ext cx="4038600" cy="4038600"/>
          </a:xfrm>
        </p:spPr>
        <p:txBody>
          <a:bodyPr>
            <a:normAutofit/>
          </a:bodyPr>
          <a:lstStyle/>
          <a:p>
            <a:pPr>
              <a:lnSpc>
                <a:spcPct val="70000"/>
              </a:lnSpc>
              <a:spcBef>
                <a:spcPts val="1200"/>
              </a:spcBef>
            </a:pPr>
            <a:r>
              <a:rPr lang="en-US" dirty="0"/>
              <a:t>Humor may function as a distraction</a:t>
            </a:r>
          </a:p>
          <a:p>
            <a:pPr lvl="1">
              <a:lnSpc>
                <a:spcPct val="90000"/>
              </a:lnSpc>
            </a:pPr>
            <a:r>
              <a:rPr lang="en-US" sz="1800" dirty="0"/>
              <a:t>Smiling or laughing disrupts cognitive processing</a:t>
            </a:r>
          </a:p>
          <a:p>
            <a:pPr lvl="1">
              <a:lnSpc>
                <a:spcPct val="90000"/>
              </a:lnSpc>
            </a:pPr>
            <a:r>
              <a:rPr lang="en-US" sz="1800" dirty="0"/>
              <a:t>The distraction inhibits </a:t>
            </a:r>
            <a:r>
              <a:rPr lang="en-US" sz="1800" dirty="0" smtClean="0"/>
              <a:t>counter-arguing</a:t>
            </a:r>
            <a:endParaRPr lang="en-US" sz="1800" dirty="0"/>
          </a:p>
          <a:p>
            <a:pPr>
              <a:lnSpc>
                <a:spcPct val="70000"/>
              </a:lnSpc>
              <a:spcBef>
                <a:spcPts val="1200"/>
              </a:spcBef>
            </a:pPr>
            <a:r>
              <a:rPr lang="en-US" dirty="0" smtClean="0"/>
              <a:t>Humor functions as social proof</a:t>
            </a:r>
          </a:p>
          <a:p>
            <a:pPr marL="342900" indent="-342900">
              <a:lnSpc>
                <a:spcPct val="70000"/>
              </a:lnSpc>
              <a:spcBef>
                <a:spcPts val="1200"/>
              </a:spcBef>
              <a:buClr>
                <a:schemeClr val="accent2"/>
              </a:buClr>
              <a:buFont typeface="Wingdings" pitchFamily="2" charset="2"/>
              <a:buChar char="§"/>
            </a:pPr>
            <a:r>
              <a:rPr lang="en-US" sz="1800" b="0" dirty="0" smtClean="0"/>
              <a:t>Laughter can be contagious</a:t>
            </a:r>
          </a:p>
          <a:p>
            <a:pPr>
              <a:lnSpc>
                <a:spcPct val="70000"/>
              </a:lnSpc>
              <a:spcBef>
                <a:spcPts val="1200"/>
              </a:spcBef>
            </a:pPr>
            <a:r>
              <a:rPr lang="en-US" dirty="0" smtClean="0"/>
              <a:t>Humor </a:t>
            </a:r>
            <a:r>
              <a:rPr lang="en-US" dirty="0"/>
              <a:t>increases liking.</a:t>
            </a:r>
          </a:p>
          <a:p>
            <a:pPr lvl="1">
              <a:lnSpc>
                <a:spcPct val="70000"/>
              </a:lnSpc>
            </a:pPr>
            <a:r>
              <a:rPr lang="en-US" sz="1800" dirty="0"/>
              <a:t>A brand seems fun, </a:t>
            </a:r>
            <a:r>
              <a:rPr lang="en-US" sz="1800" dirty="0" smtClean="0"/>
              <a:t>friendly</a:t>
            </a:r>
            <a:endParaRPr lang="en-US" dirty="0"/>
          </a:p>
        </p:txBody>
      </p:sp>
      <p:sp>
        <p:nvSpPr>
          <p:cNvPr id="7" name="Footer Placeholder 6"/>
          <p:cNvSpPr>
            <a:spLocks noGrp="1"/>
          </p:cNvSpPr>
          <p:nvPr>
            <p:ph type="ftr" sz="quarter" idx="11"/>
          </p:nvPr>
        </p:nvSpPr>
        <p:spPr/>
        <p:txBody>
          <a:bodyPr/>
          <a:lstStyle/>
          <a:p>
            <a:r>
              <a:rPr lang="en-US" dirty="0" smtClean="0"/>
              <a:t>Copyright © 2014, Pearson Education, Inc. All Rights Reserved</a:t>
            </a:r>
            <a:endParaRPr lang="en-US" dirty="0"/>
          </a:p>
        </p:txBody>
      </p:sp>
      <p:sp>
        <p:nvSpPr>
          <p:cNvPr id="6" name="Slide Number Placeholder 5"/>
          <p:cNvSpPr>
            <a:spLocks noGrp="1"/>
          </p:cNvSpPr>
          <p:nvPr>
            <p:ph type="sldNum" sz="quarter" idx="12"/>
          </p:nvPr>
        </p:nvSpPr>
        <p:spPr/>
        <p:txBody>
          <a:bodyPr/>
          <a:lstStyle/>
          <a:p>
            <a:fld id="{4F482CF9-726F-4754-B6B9-4B5BD696CE39}" type="slidenum">
              <a:rPr lang="en-US" smtClean="0"/>
              <a:pPr/>
              <a:t>14</a:t>
            </a:fld>
            <a:endParaRPr lang="en-US" dirty="0"/>
          </a:p>
        </p:txBody>
      </p:sp>
      <p:sp>
        <p:nvSpPr>
          <p:cNvPr id="4" name="Title 3"/>
          <p:cNvSpPr>
            <a:spLocks noGrp="1"/>
          </p:cNvSpPr>
          <p:nvPr>
            <p:ph type="title"/>
          </p:nvPr>
        </p:nvSpPr>
        <p:spPr>
          <a:xfrm>
            <a:off x="914400" y="0"/>
            <a:ext cx="7418070" cy="762000"/>
          </a:xfrm>
        </p:spPr>
        <p:txBody>
          <a:bodyPr/>
          <a:lstStyle/>
          <a:p>
            <a:pPr algn="l"/>
            <a:r>
              <a:rPr lang="en-US" dirty="0" smtClean="0"/>
              <a:t>Humorous Appeals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914400" y="1143000"/>
            <a:ext cx="3657600" cy="3873500"/>
          </a:xfrm>
        </p:spPr>
        <p:txBody>
          <a:bodyPr>
            <a:noAutofit/>
          </a:bodyPr>
          <a:lstStyle/>
          <a:p>
            <a:pPr>
              <a:lnSpc>
                <a:spcPct val="90000"/>
              </a:lnSpc>
              <a:spcBef>
                <a:spcPts val="1200"/>
              </a:spcBef>
            </a:pPr>
            <a:r>
              <a:rPr lang="en-US" dirty="0" smtClean="0"/>
              <a:t>Related humor tends to be more effective than unrelated humor.</a:t>
            </a:r>
          </a:p>
          <a:p>
            <a:pPr lvl="1">
              <a:lnSpc>
                <a:spcPct val="90000"/>
              </a:lnSpc>
              <a:spcBef>
                <a:spcPts val="1200"/>
              </a:spcBef>
            </a:pPr>
            <a:r>
              <a:rPr lang="en-US" sz="1800" dirty="0" smtClean="0"/>
              <a:t>Humor should be integrated into the content of a </a:t>
            </a:r>
            <a:r>
              <a:rPr lang="en-US" sz="1800" dirty="0" smtClean="0"/>
              <a:t>message</a:t>
            </a:r>
            <a:endParaRPr lang="en-US" sz="1800" dirty="0" smtClean="0"/>
          </a:p>
          <a:p>
            <a:pPr>
              <a:lnSpc>
                <a:spcPct val="90000"/>
              </a:lnSpc>
              <a:spcBef>
                <a:spcPts val="1200"/>
              </a:spcBef>
            </a:pPr>
            <a:r>
              <a:rPr lang="en-US" dirty="0" smtClean="0"/>
              <a:t>Humor enhances perceptions of</a:t>
            </a:r>
          </a:p>
          <a:p>
            <a:pPr lvl="1">
              <a:lnSpc>
                <a:spcPct val="90000"/>
              </a:lnSpc>
              <a:spcBef>
                <a:spcPts val="1200"/>
              </a:spcBef>
            </a:pPr>
            <a:r>
              <a:rPr lang="en-US" sz="1800" dirty="0" smtClean="0"/>
              <a:t>trustworthiness</a:t>
            </a:r>
          </a:p>
          <a:p>
            <a:pPr lvl="1">
              <a:lnSpc>
                <a:spcPct val="90000"/>
              </a:lnSpc>
              <a:spcBef>
                <a:spcPts val="1200"/>
              </a:spcBef>
            </a:pPr>
            <a:r>
              <a:rPr lang="en-US" sz="1800" dirty="0" smtClean="0"/>
              <a:t>social attractiveness</a:t>
            </a:r>
          </a:p>
          <a:p>
            <a:pPr lvl="1">
              <a:lnSpc>
                <a:spcPct val="90000"/>
              </a:lnSpc>
              <a:spcBef>
                <a:spcPts val="1200"/>
              </a:spcBef>
            </a:pPr>
            <a:r>
              <a:rPr lang="en-US" sz="1800" dirty="0" smtClean="0"/>
              <a:t>communication competence</a:t>
            </a:r>
          </a:p>
        </p:txBody>
      </p:sp>
      <p:sp>
        <p:nvSpPr>
          <p:cNvPr id="4" name="Content Placeholder 3"/>
          <p:cNvSpPr>
            <a:spLocks noGrp="1"/>
          </p:cNvSpPr>
          <p:nvPr>
            <p:ph sz="half" idx="2"/>
          </p:nvPr>
        </p:nvSpPr>
        <p:spPr>
          <a:xfrm>
            <a:off x="5181600" y="1155700"/>
            <a:ext cx="3657600" cy="3873500"/>
          </a:xfrm>
        </p:spPr>
        <p:txBody>
          <a:bodyPr/>
          <a:lstStyle/>
          <a:p>
            <a:pPr>
              <a:lnSpc>
                <a:spcPct val="90000"/>
              </a:lnSpc>
              <a:spcBef>
                <a:spcPts val="1200"/>
              </a:spcBef>
            </a:pPr>
            <a:r>
              <a:rPr lang="en-US" dirty="0" smtClean="0"/>
              <a:t>Humor may diminish perceived </a:t>
            </a:r>
            <a:r>
              <a:rPr lang="en-US" sz="1800" dirty="0" smtClean="0"/>
              <a:t>expertise</a:t>
            </a:r>
            <a:endParaRPr lang="en-US" sz="1800" dirty="0" smtClean="0"/>
          </a:p>
          <a:p>
            <a:pPr lvl="1">
              <a:lnSpc>
                <a:spcPct val="90000"/>
              </a:lnSpc>
              <a:spcBef>
                <a:spcPts val="1200"/>
              </a:spcBef>
            </a:pPr>
            <a:r>
              <a:rPr lang="en-US" sz="1800" dirty="0" smtClean="0"/>
              <a:t>The persuader may not appear to take the issue </a:t>
            </a:r>
            <a:r>
              <a:rPr lang="en-US" sz="1800" dirty="0" smtClean="0"/>
              <a:t>seriously</a:t>
            </a:r>
            <a:endParaRPr lang="en-US" sz="1800" dirty="0" smtClean="0"/>
          </a:p>
          <a:p>
            <a:pPr>
              <a:lnSpc>
                <a:spcPct val="90000"/>
              </a:lnSpc>
              <a:spcBef>
                <a:spcPts val="1200"/>
              </a:spcBef>
            </a:pPr>
            <a:r>
              <a:rPr lang="en-US" dirty="0" smtClean="0"/>
              <a:t>Self-disparaging humor can improve </a:t>
            </a:r>
            <a:r>
              <a:rPr lang="en-US" dirty="0" smtClean="0"/>
              <a:t>credibility</a:t>
            </a:r>
            <a:endParaRPr lang="en-US" dirty="0" smtClean="0"/>
          </a:p>
          <a:p>
            <a:pPr lvl="1">
              <a:lnSpc>
                <a:spcPct val="90000"/>
              </a:lnSpc>
              <a:spcBef>
                <a:spcPts val="1200"/>
              </a:spcBef>
            </a:pPr>
            <a:r>
              <a:rPr lang="en-US" sz="1800" dirty="0" smtClean="0"/>
              <a:t>Not taking one’s self too </a:t>
            </a:r>
            <a:r>
              <a:rPr lang="en-US" sz="1800" dirty="0" smtClean="0"/>
              <a:t>seriously</a:t>
            </a:r>
            <a:endParaRPr lang="en-US" sz="1800" dirty="0" smtClean="0"/>
          </a:p>
          <a:p>
            <a:endParaRPr lang="en-US" dirty="0"/>
          </a:p>
        </p:txBody>
      </p:sp>
      <p:sp>
        <p:nvSpPr>
          <p:cNvPr id="6" name="Footer Placeholder 5"/>
          <p:cNvSpPr>
            <a:spLocks noGrp="1"/>
          </p:cNvSpPr>
          <p:nvPr>
            <p:ph type="ftr" sz="quarter" idx="11"/>
          </p:nvPr>
        </p:nvSpPr>
        <p:spPr>
          <a:xfrm>
            <a:off x="914400" y="6172201"/>
            <a:ext cx="7315200" cy="685800"/>
          </a:xfrm>
        </p:spPr>
        <p:txBody>
          <a:bodyPr/>
          <a:lstStyle/>
          <a:p>
            <a:r>
              <a:rPr lang="en-US" dirty="0" smtClean="0"/>
              <a:t>Copyright © 2014, Pearson Education, Inc. All Rights Reserved</a:t>
            </a:r>
            <a:endParaRPr lang="en-US" dirty="0"/>
          </a:p>
        </p:txBody>
      </p:sp>
      <p:sp>
        <p:nvSpPr>
          <p:cNvPr id="5" name="Slide Number Placeholder 4"/>
          <p:cNvSpPr>
            <a:spLocks noGrp="1"/>
          </p:cNvSpPr>
          <p:nvPr>
            <p:ph type="sldNum" sz="quarter" idx="12"/>
          </p:nvPr>
        </p:nvSpPr>
        <p:spPr/>
        <p:txBody>
          <a:bodyPr/>
          <a:lstStyle/>
          <a:p>
            <a:fld id="{45A98AE1-7447-4CF8-BCC6-AF501C61CD20}" type="slidenum">
              <a:rPr lang="en-US" smtClean="0"/>
              <a:pPr/>
              <a:t>15</a:t>
            </a:fld>
            <a:endParaRPr lang="en-US" dirty="0"/>
          </a:p>
        </p:txBody>
      </p:sp>
      <p:sp>
        <p:nvSpPr>
          <p:cNvPr id="2" name="Title 1"/>
          <p:cNvSpPr>
            <a:spLocks noGrp="1"/>
          </p:cNvSpPr>
          <p:nvPr>
            <p:ph type="title"/>
          </p:nvPr>
        </p:nvSpPr>
        <p:spPr>
          <a:xfrm>
            <a:off x="914400" y="0"/>
            <a:ext cx="7429500" cy="838200"/>
          </a:xfrm>
        </p:spPr>
        <p:txBody>
          <a:bodyPr/>
          <a:lstStyle/>
          <a:p>
            <a:pPr algn="l"/>
            <a:r>
              <a:rPr lang="en-US" dirty="0" smtClean="0"/>
              <a:t>Humor</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066800"/>
            <a:ext cx="4038600" cy="3979863"/>
          </a:xfrm>
        </p:spPr>
        <p:txBody>
          <a:bodyPr>
            <a:noAutofit/>
          </a:bodyPr>
          <a:lstStyle/>
          <a:p>
            <a:pPr>
              <a:spcBef>
                <a:spcPts val="600"/>
              </a:spcBef>
            </a:pPr>
            <a:r>
              <a:rPr lang="en-US" dirty="0" smtClean="0"/>
              <a:t>Flag waving works</a:t>
            </a:r>
          </a:p>
          <a:p>
            <a:pPr lvl="1">
              <a:spcBef>
                <a:spcPts val="1200"/>
              </a:spcBef>
            </a:pPr>
            <a:r>
              <a:rPr lang="en-US" sz="1800" dirty="0" smtClean="0"/>
              <a:t>“Buy American” campaigns</a:t>
            </a:r>
          </a:p>
          <a:p>
            <a:pPr lvl="1">
              <a:spcBef>
                <a:spcPts val="1200"/>
              </a:spcBef>
            </a:pPr>
            <a:r>
              <a:rPr lang="en-US" sz="1800" dirty="0" smtClean="0"/>
              <a:t>Political candidates “wrap themselves in the flag”</a:t>
            </a:r>
          </a:p>
          <a:p>
            <a:pPr lvl="1">
              <a:spcBef>
                <a:spcPts val="1200"/>
              </a:spcBef>
            </a:pPr>
            <a:r>
              <a:rPr lang="en-US" sz="1800" dirty="0" smtClean="0"/>
              <a:t>Presidents’ Day sales</a:t>
            </a:r>
          </a:p>
          <a:p>
            <a:pPr lvl="1">
              <a:spcBef>
                <a:spcPts val="1200"/>
              </a:spcBef>
            </a:pPr>
            <a:r>
              <a:rPr lang="en-US" sz="1800" dirty="0" smtClean="0"/>
              <a:t>“United We Stand” bumper stickers</a:t>
            </a:r>
          </a:p>
          <a:p>
            <a:pPr>
              <a:spcBef>
                <a:spcPts val="1200"/>
              </a:spcBef>
            </a:pPr>
            <a:r>
              <a:rPr lang="en-US" dirty="0" smtClean="0"/>
              <a:t>Caveats</a:t>
            </a:r>
          </a:p>
          <a:p>
            <a:pPr lvl="1">
              <a:spcBef>
                <a:spcPts val="1200"/>
              </a:spcBef>
            </a:pPr>
            <a:r>
              <a:rPr lang="en-US" sz="1800" dirty="0" smtClean="0"/>
              <a:t>Pandering to patriotism may </a:t>
            </a:r>
            <a:r>
              <a:rPr lang="en-US" sz="1800" dirty="0" smtClean="0"/>
              <a:t>backfire</a:t>
            </a:r>
            <a:endParaRPr lang="en-US" sz="1800" dirty="0"/>
          </a:p>
        </p:txBody>
      </p:sp>
      <p:pic>
        <p:nvPicPr>
          <p:cNvPr id="7" name="Picture 3" descr="C:\Users\Robert\AppData\Local\Microsoft\Windows\Temporary Internet Files\Content.IE5\5FI0R4GK\MPj04424890000[1].jpg"/>
          <p:cNvPicPr>
            <a:picLocks noGrp="1" noChangeAspect="1" noChangeArrowheads="1"/>
          </p:cNvPicPr>
          <p:nvPr>
            <p:ph sz="half" idx="2"/>
          </p:nvPr>
        </p:nvPicPr>
        <p:blipFill>
          <a:blip r:embed="rId3" cstate="print"/>
          <a:srcRect/>
          <a:stretch>
            <a:fillRect/>
          </a:stretch>
        </p:blipFill>
        <p:spPr bwMode="auto">
          <a:xfrm>
            <a:off x="5562600" y="1674064"/>
            <a:ext cx="2629304" cy="1754936"/>
          </a:xfrm>
          <a:prstGeom prst="rect">
            <a:avLst/>
          </a:prstGeom>
          <a:noFill/>
        </p:spPr>
      </p:pic>
      <p:sp>
        <p:nvSpPr>
          <p:cNvPr id="6" name="Footer Placeholder 5"/>
          <p:cNvSpPr>
            <a:spLocks noGrp="1"/>
          </p:cNvSpPr>
          <p:nvPr>
            <p:ph type="ftr" sz="quarter" idx="11"/>
          </p:nvPr>
        </p:nvSpPr>
        <p:spPr>
          <a:xfrm>
            <a:off x="914400" y="6172201"/>
            <a:ext cx="7315200" cy="685800"/>
          </a:xfrm>
        </p:spPr>
        <p:txBody>
          <a:bodyPr/>
          <a:lstStyle/>
          <a:p>
            <a:r>
              <a:rPr lang="en-US" dirty="0" smtClean="0"/>
              <a:t>Copyright © 2014, Pearson Education, Inc. All Rights Reserved</a:t>
            </a:r>
            <a:endParaRPr lang="en-US" dirty="0"/>
          </a:p>
        </p:txBody>
      </p:sp>
      <p:sp>
        <p:nvSpPr>
          <p:cNvPr id="5" name="Slide Number Placeholder 4"/>
          <p:cNvSpPr>
            <a:spLocks noGrp="1"/>
          </p:cNvSpPr>
          <p:nvPr>
            <p:ph type="sldNum" sz="quarter" idx="12"/>
          </p:nvPr>
        </p:nvSpPr>
        <p:spPr/>
        <p:txBody>
          <a:bodyPr/>
          <a:lstStyle/>
          <a:p>
            <a:fld id="{45A98AE1-7447-4CF8-BCC6-AF501C61CD20}" type="slidenum">
              <a:rPr lang="en-US" smtClean="0"/>
              <a:pPr/>
              <a:t>16</a:t>
            </a:fld>
            <a:endParaRPr lang="en-US" dirty="0"/>
          </a:p>
        </p:txBody>
      </p:sp>
      <p:sp>
        <p:nvSpPr>
          <p:cNvPr id="2" name="Title 1"/>
          <p:cNvSpPr>
            <a:spLocks noGrp="1"/>
          </p:cNvSpPr>
          <p:nvPr>
            <p:ph type="title"/>
          </p:nvPr>
        </p:nvSpPr>
        <p:spPr>
          <a:xfrm>
            <a:off x="914400" y="35942"/>
            <a:ext cx="7418070" cy="726057"/>
          </a:xfrm>
        </p:spPr>
        <p:txBody>
          <a:bodyPr/>
          <a:lstStyle/>
          <a:p>
            <a:pPr algn="l"/>
            <a:r>
              <a:rPr lang="en-US" dirty="0" smtClean="0"/>
              <a:t>Pride and Patriotism</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34" name="Rectangle 10"/>
          <p:cNvSpPr>
            <a:spLocks noGrp="1" noChangeArrowheads="1"/>
          </p:cNvSpPr>
          <p:nvPr>
            <p:ph sz="half" idx="1"/>
          </p:nvPr>
        </p:nvSpPr>
        <p:spPr>
          <a:xfrm>
            <a:off x="990600" y="914400"/>
            <a:ext cx="3581400" cy="4114800"/>
          </a:xfrm>
        </p:spPr>
        <p:txBody>
          <a:bodyPr>
            <a:noAutofit/>
          </a:bodyPr>
          <a:lstStyle/>
          <a:p>
            <a:pPr>
              <a:lnSpc>
                <a:spcPct val="90000"/>
              </a:lnSpc>
              <a:spcBef>
                <a:spcPts val="1200"/>
              </a:spcBef>
            </a:pPr>
            <a:r>
              <a:rPr lang="en-US" dirty="0" smtClean="0"/>
              <a:t>Sex appeals have long been part of advertising</a:t>
            </a:r>
          </a:p>
          <a:p>
            <a:pPr>
              <a:lnSpc>
                <a:spcPct val="90000"/>
              </a:lnSpc>
              <a:spcBef>
                <a:spcPts val="1200"/>
              </a:spcBef>
            </a:pPr>
            <a:r>
              <a:rPr lang="en-US" dirty="0" smtClean="0"/>
              <a:t>In 1983, 15% of print ads used sex appeals</a:t>
            </a:r>
          </a:p>
          <a:p>
            <a:pPr>
              <a:lnSpc>
                <a:spcPct val="90000"/>
              </a:lnSpc>
              <a:spcBef>
                <a:spcPts val="1200"/>
              </a:spcBef>
            </a:pPr>
            <a:r>
              <a:rPr lang="en-US" dirty="0" smtClean="0"/>
              <a:t>In 2003, 27% of print ads used sex appeals (Pappas, 2012)</a:t>
            </a:r>
          </a:p>
        </p:txBody>
      </p:sp>
      <p:sp>
        <p:nvSpPr>
          <p:cNvPr id="9" name="Content Placeholder 8"/>
          <p:cNvSpPr>
            <a:spLocks noGrp="1"/>
          </p:cNvSpPr>
          <p:nvPr>
            <p:ph sz="half" idx="2"/>
          </p:nvPr>
        </p:nvSpPr>
        <p:spPr>
          <a:xfrm>
            <a:off x="4572000" y="879684"/>
            <a:ext cx="3581400" cy="3827463"/>
          </a:xfrm>
        </p:spPr>
        <p:txBody>
          <a:bodyPr>
            <a:noAutofit/>
          </a:bodyPr>
          <a:lstStyle/>
          <a:p>
            <a:pPr>
              <a:lnSpc>
                <a:spcPct val="110000"/>
              </a:lnSpc>
              <a:spcBef>
                <a:spcPts val="600"/>
              </a:spcBef>
            </a:pPr>
            <a:r>
              <a:rPr lang="en-US" dirty="0"/>
              <a:t>Objectification theory</a:t>
            </a:r>
          </a:p>
          <a:p>
            <a:pPr marL="402336" indent="-173736">
              <a:lnSpc>
                <a:spcPct val="80000"/>
              </a:lnSpc>
              <a:spcBef>
                <a:spcPts val="1200"/>
              </a:spcBef>
              <a:buClr>
                <a:schemeClr val="accent2"/>
              </a:buClr>
              <a:buFont typeface="Wingdings" pitchFamily="2" charset="2"/>
              <a:buChar char="§"/>
            </a:pPr>
            <a:r>
              <a:rPr lang="en-US" sz="1800" b="0" dirty="0"/>
              <a:t>Females are more likely to be viewed as objects or things</a:t>
            </a:r>
          </a:p>
          <a:p>
            <a:pPr marL="402336" indent="-173736">
              <a:lnSpc>
                <a:spcPct val="80000"/>
              </a:lnSpc>
              <a:spcBef>
                <a:spcPts val="1200"/>
              </a:spcBef>
              <a:buClr>
                <a:schemeClr val="accent2"/>
              </a:buClr>
              <a:buFont typeface="Wingdings" pitchFamily="2" charset="2"/>
              <a:buChar char="§"/>
            </a:pPr>
            <a:r>
              <a:rPr lang="en-US" sz="1800" b="0" dirty="0"/>
              <a:t>Objectification casts females into passive, submissive roles</a:t>
            </a:r>
          </a:p>
          <a:p>
            <a:pPr>
              <a:spcBef>
                <a:spcPts val="600"/>
              </a:spcBef>
            </a:pPr>
            <a:r>
              <a:rPr lang="en-US" dirty="0" smtClean="0"/>
              <a:t>Males are increasingly being objectified as well.</a:t>
            </a:r>
          </a:p>
          <a:p>
            <a:pPr lvl="1"/>
            <a:r>
              <a:rPr lang="en-US" sz="1800" i="1" dirty="0" smtClean="0"/>
              <a:t>Sex in the City</a:t>
            </a:r>
          </a:p>
          <a:p>
            <a:pPr lvl="1"/>
            <a:r>
              <a:rPr lang="en-US" sz="1800" i="1" dirty="0" smtClean="0"/>
              <a:t>The Cougar</a:t>
            </a:r>
          </a:p>
          <a:p>
            <a:pPr lvl="1"/>
            <a:r>
              <a:rPr lang="en-US" sz="1800" i="1" dirty="0" smtClean="0"/>
              <a:t>Desperate Housewives</a:t>
            </a:r>
            <a:endParaRPr lang="en-US" sz="1800" i="1" dirty="0"/>
          </a:p>
        </p:txBody>
      </p:sp>
      <p:sp>
        <p:nvSpPr>
          <p:cNvPr id="10" name="Footer Placeholder 9"/>
          <p:cNvSpPr>
            <a:spLocks noGrp="1"/>
          </p:cNvSpPr>
          <p:nvPr>
            <p:ph type="ftr" sz="quarter" idx="11"/>
          </p:nvPr>
        </p:nvSpPr>
        <p:spPr>
          <a:xfrm>
            <a:off x="914400" y="6096001"/>
            <a:ext cx="7315200" cy="762000"/>
          </a:xfrm>
        </p:spPr>
        <p:txBody>
          <a:bodyPr/>
          <a:lstStyle/>
          <a:p>
            <a:r>
              <a:rPr lang="en-US" dirty="0" smtClean="0"/>
              <a:t>Copyright © 2014, Pearson Education, Inc. All Rights Reserved</a:t>
            </a:r>
            <a:endParaRPr lang="en-US" dirty="0"/>
          </a:p>
        </p:txBody>
      </p:sp>
      <p:sp>
        <p:nvSpPr>
          <p:cNvPr id="8" name="Slide Number Placeholder 7"/>
          <p:cNvSpPr>
            <a:spLocks noGrp="1"/>
          </p:cNvSpPr>
          <p:nvPr>
            <p:ph type="sldNum" sz="quarter" idx="12"/>
          </p:nvPr>
        </p:nvSpPr>
        <p:spPr/>
        <p:txBody>
          <a:bodyPr/>
          <a:lstStyle/>
          <a:p>
            <a:fld id="{45A98AE1-7447-4CF8-BCC6-AF501C61CD20}" type="slidenum">
              <a:rPr lang="en-US" smtClean="0"/>
              <a:pPr/>
              <a:t>17</a:t>
            </a:fld>
            <a:endParaRPr lang="en-US" dirty="0"/>
          </a:p>
        </p:txBody>
      </p:sp>
      <p:sp>
        <p:nvSpPr>
          <p:cNvPr id="77831" name="Rectangle 7"/>
          <p:cNvSpPr>
            <a:spLocks noGrp="1" noChangeArrowheads="1"/>
          </p:cNvSpPr>
          <p:nvPr>
            <p:ph type="title"/>
          </p:nvPr>
        </p:nvSpPr>
        <p:spPr>
          <a:xfrm>
            <a:off x="901460" y="35942"/>
            <a:ext cx="7520940" cy="726057"/>
          </a:xfrm>
        </p:spPr>
        <p:txBody>
          <a:bodyPr/>
          <a:lstStyle/>
          <a:p>
            <a:pPr algn="l"/>
            <a:r>
              <a:rPr lang="en-US" dirty="0"/>
              <a:t>Sex sells!</a:t>
            </a:r>
          </a:p>
        </p:txBody>
      </p:sp>
      <p:pic>
        <p:nvPicPr>
          <p:cNvPr id="31748" name="Picture 4" descr="http://www.shannanigan.com/pinups/pointedtoe_brun.gif"/>
          <p:cNvPicPr>
            <a:picLocks noChangeAspect="1" noChangeArrowheads="1"/>
          </p:cNvPicPr>
          <p:nvPr/>
        </p:nvPicPr>
        <p:blipFill>
          <a:blip r:embed="rId3" cstate="print"/>
          <a:srcRect r="10148" b="9600"/>
          <a:stretch>
            <a:fillRect/>
          </a:stretch>
        </p:blipFill>
        <p:spPr bwMode="auto">
          <a:xfrm>
            <a:off x="6779062" y="3048000"/>
            <a:ext cx="2347685" cy="1997478"/>
          </a:xfrm>
          <a:prstGeom prst="rect">
            <a:avLst/>
          </a:prstGeom>
          <a:noFill/>
        </p:spPr>
      </p:pic>
      <p:pic>
        <p:nvPicPr>
          <p:cNvPr id="31750" name="Picture 6" descr="http://www.shannanigan.com/pinups/pinup3_blnd.gif"/>
          <p:cNvPicPr>
            <a:picLocks noChangeAspect="1" noChangeArrowheads="1"/>
          </p:cNvPicPr>
          <p:nvPr/>
        </p:nvPicPr>
        <p:blipFill>
          <a:blip r:embed="rId4" cstate="print"/>
          <a:srcRect/>
          <a:stretch>
            <a:fillRect/>
          </a:stretch>
        </p:blipFill>
        <p:spPr bwMode="auto">
          <a:xfrm rot="60000">
            <a:off x="-43634" y="2202385"/>
            <a:ext cx="1482499" cy="2921181"/>
          </a:xfrm>
          <a:prstGeom prst="rect">
            <a:avLst/>
          </a:prstGeom>
          <a:noFill/>
        </p:spPr>
      </p:pic>
      <p:sp>
        <p:nvSpPr>
          <p:cNvPr id="7" name="TextBox 6"/>
          <p:cNvSpPr txBox="1"/>
          <p:nvPr/>
        </p:nvSpPr>
        <p:spPr>
          <a:xfrm>
            <a:off x="5528407" y="5577788"/>
            <a:ext cx="3615593" cy="523220"/>
          </a:xfrm>
          <a:prstGeom prst="rect">
            <a:avLst/>
          </a:prstGeom>
          <a:noFill/>
        </p:spPr>
        <p:txBody>
          <a:bodyPr wrap="square" rtlCol="0">
            <a:spAutoFit/>
          </a:bodyPr>
          <a:lstStyle/>
          <a:p>
            <a:r>
              <a:rPr lang="en-US" sz="1400" dirty="0" smtClean="0"/>
              <a:t>Images courtesy of Shannanigan.com</a:t>
            </a:r>
          </a:p>
          <a:p>
            <a:r>
              <a:rPr lang="en-US" sz="1400" dirty="0" smtClean="0"/>
              <a:t>http://www.shannanigan.com/</a:t>
            </a:r>
            <a:endParaRPr lang="en-US" sz="1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sz="half" idx="1"/>
          </p:nvPr>
        </p:nvSpPr>
        <p:spPr/>
        <p:txBody>
          <a:bodyPr>
            <a:normAutofit lnSpcReduction="10000"/>
          </a:bodyPr>
          <a:lstStyle/>
          <a:p>
            <a:pPr>
              <a:lnSpc>
                <a:spcPct val="110000"/>
              </a:lnSpc>
              <a:spcBef>
                <a:spcPts val="600"/>
              </a:spcBef>
            </a:pPr>
            <a:r>
              <a:rPr lang="en-US" dirty="0" smtClean="0"/>
              <a:t>Sex </a:t>
            </a:r>
            <a:r>
              <a:rPr lang="en-US" dirty="0"/>
              <a:t>appeals </a:t>
            </a:r>
            <a:r>
              <a:rPr lang="en-US" dirty="0" smtClean="0"/>
              <a:t>serve as </a:t>
            </a:r>
            <a:r>
              <a:rPr lang="en-US" dirty="0"/>
              <a:t>peripheral </a:t>
            </a:r>
            <a:r>
              <a:rPr lang="en-US" dirty="0" smtClean="0"/>
              <a:t>cues</a:t>
            </a:r>
            <a:endParaRPr lang="en-US" dirty="0" smtClean="0"/>
          </a:p>
          <a:p>
            <a:pPr lvl="1">
              <a:lnSpc>
                <a:spcPct val="110000"/>
              </a:lnSpc>
              <a:spcBef>
                <a:spcPts val="600"/>
              </a:spcBef>
            </a:pPr>
            <a:r>
              <a:rPr lang="en-US" sz="1800" dirty="0" smtClean="0"/>
              <a:t>vicarious </a:t>
            </a:r>
            <a:r>
              <a:rPr lang="en-US" sz="1800" dirty="0"/>
              <a:t>experience of sexuality</a:t>
            </a:r>
          </a:p>
          <a:p>
            <a:pPr>
              <a:lnSpc>
                <a:spcPct val="110000"/>
              </a:lnSpc>
              <a:spcBef>
                <a:spcPts val="600"/>
              </a:spcBef>
            </a:pPr>
            <a:r>
              <a:rPr lang="en-US" dirty="0"/>
              <a:t>S</a:t>
            </a:r>
            <a:r>
              <a:rPr lang="en-US" dirty="0" smtClean="0"/>
              <a:t>ex </a:t>
            </a:r>
            <a:r>
              <a:rPr lang="en-US" dirty="0"/>
              <a:t>appeals </a:t>
            </a:r>
            <a:r>
              <a:rPr lang="en-US" dirty="0" smtClean="0"/>
              <a:t>use“ post hoc“ </a:t>
            </a:r>
            <a:r>
              <a:rPr lang="en-US" dirty="0" smtClean="0"/>
              <a:t>reasoning</a:t>
            </a:r>
            <a:endParaRPr lang="en-US" dirty="0"/>
          </a:p>
          <a:p>
            <a:pPr lvl="1">
              <a:lnSpc>
                <a:spcPct val="110000"/>
              </a:lnSpc>
              <a:spcBef>
                <a:spcPts val="600"/>
              </a:spcBef>
            </a:pPr>
            <a:r>
              <a:rPr lang="en-US" sz="1800" dirty="0"/>
              <a:t>I</a:t>
            </a:r>
            <a:r>
              <a:rPr lang="en-US" sz="1800" dirty="0" smtClean="0"/>
              <a:t>f </a:t>
            </a:r>
            <a:r>
              <a:rPr lang="en-US" sz="1800" dirty="0"/>
              <a:t>you use product X you will be more </a:t>
            </a:r>
            <a:r>
              <a:rPr lang="en-US" sz="1800" dirty="0" smtClean="0"/>
              <a:t>sexy</a:t>
            </a:r>
            <a:endParaRPr lang="en-US" sz="1800" dirty="0"/>
          </a:p>
          <a:p>
            <a:pPr lvl="1">
              <a:lnSpc>
                <a:spcPct val="110000"/>
              </a:lnSpc>
              <a:spcBef>
                <a:spcPts val="600"/>
              </a:spcBef>
            </a:pPr>
            <a:r>
              <a:rPr lang="en-US" sz="1800" dirty="0"/>
              <a:t>I</a:t>
            </a:r>
            <a:r>
              <a:rPr lang="en-US" sz="1800" dirty="0" smtClean="0"/>
              <a:t>f </a:t>
            </a:r>
            <a:r>
              <a:rPr lang="en-US" sz="1800" dirty="0"/>
              <a:t>you use product X, other sexy people will be attracted to </a:t>
            </a:r>
            <a:r>
              <a:rPr lang="en-US" sz="1800" dirty="0" smtClean="0"/>
              <a:t>you</a:t>
            </a:r>
            <a:endParaRPr lang="en-US" sz="1800" dirty="0"/>
          </a:p>
        </p:txBody>
      </p:sp>
      <p:sp>
        <p:nvSpPr>
          <p:cNvPr id="2" name="Content Placeholder 1"/>
          <p:cNvSpPr>
            <a:spLocks noGrp="1"/>
          </p:cNvSpPr>
          <p:nvPr>
            <p:ph sz="half" idx="2"/>
          </p:nvPr>
        </p:nvSpPr>
        <p:spPr/>
        <p:txBody>
          <a:bodyPr>
            <a:normAutofit lnSpcReduction="10000"/>
          </a:bodyPr>
          <a:lstStyle/>
          <a:p>
            <a:pPr>
              <a:lnSpc>
                <a:spcPct val="110000"/>
              </a:lnSpc>
              <a:spcBef>
                <a:spcPts val="600"/>
              </a:spcBef>
            </a:pPr>
            <a:r>
              <a:rPr lang="en-US" dirty="0"/>
              <a:t>There are limitations to using sex </a:t>
            </a:r>
            <a:r>
              <a:rPr lang="en-US" dirty="0" smtClean="0"/>
              <a:t>appeals</a:t>
            </a:r>
            <a:endParaRPr lang="en-US" dirty="0"/>
          </a:p>
          <a:p>
            <a:pPr lvl="1">
              <a:lnSpc>
                <a:spcPct val="110000"/>
              </a:lnSpc>
              <a:spcBef>
                <a:spcPts val="600"/>
              </a:spcBef>
            </a:pPr>
            <a:r>
              <a:rPr lang="en-US" sz="1800" dirty="0"/>
              <a:t>resentment</a:t>
            </a:r>
          </a:p>
          <a:p>
            <a:pPr lvl="1">
              <a:lnSpc>
                <a:spcPct val="110000"/>
              </a:lnSpc>
              <a:spcBef>
                <a:spcPts val="600"/>
              </a:spcBef>
            </a:pPr>
            <a:r>
              <a:rPr lang="en-US" sz="1800" dirty="0"/>
              <a:t>backlash</a:t>
            </a:r>
          </a:p>
          <a:p>
            <a:pPr lvl="1">
              <a:lnSpc>
                <a:spcPct val="110000"/>
              </a:lnSpc>
              <a:spcBef>
                <a:spcPts val="600"/>
              </a:spcBef>
            </a:pPr>
            <a:r>
              <a:rPr lang="en-US" sz="1800" dirty="0"/>
              <a:t>d</a:t>
            </a:r>
            <a:r>
              <a:rPr lang="en-US" sz="1800" dirty="0" smtClean="0"/>
              <a:t>istraction</a:t>
            </a:r>
          </a:p>
          <a:p>
            <a:pPr>
              <a:lnSpc>
                <a:spcPct val="110000"/>
              </a:lnSpc>
              <a:spcBef>
                <a:spcPts val="600"/>
              </a:spcBef>
            </a:pPr>
            <a:r>
              <a:rPr lang="en-US" dirty="0" smtClean="0"/>
              <a:t>Self objectification</a:t>
            </a:r>
          </a:p>
          <a:p>
            <a:pPr marL="402336" indent="-173736">
              <a:lnSpc>
                <a:spcPct val="90000"/>
              </a:lnSpc>
              <a:spcBef>
                <a:spcPts val="1200"/>
              </a:spcBef>
              <a:buClr>
                <a:schemeClr val="accent2"/>
              </a:buClr>
              <a:buFont typeface="Wingdings" pitchFamily="2" charset="2"/>
              <a:buChar char="§"/>
            </a:pPr>
            <a:r>
              <a:rPr lang="en-US" sz="1800" b="0" dirty="0" smtClean="0"/>
              <a:t>Females may internalize their status as sex objects</a:t>
            </a:r>
          </a:p>
          <a:p>
            <a:pPr marL="402336" indent="-173736">
              <a:lnSpc>
                <a:spcPct val="90000"/>
              </a:lnSpc>
              <a:spcBef>
                <a:spcPts val="1200"/>
              </a:spcBef>
              <a:buClr>
                <a:schemeClr val="accent2"/>
              </a:buClr>
              <a:buFont typeface="Wingdings" pitchFamily="2" charset="2"/>
              <a:buChar char="§"/>
            </a:pPr>
            <a:r>
              <a:rPr lang="en-US" sz="1800" b="0" dirty="0" smtClean="0"/>
              <a:t>The result is lower esteem, eating disorders, body dissatisfaction</a:t>
            </a:r>
            <a:endParaRPr lang="en-US" sz="1800" b="0" dirty="0"/>
          </a:p>
          <a:p>
            <a:endParaRPr lang="en-US" dirty="0"/>
          </a:p>
        </p:txBody>
      </p:sp>
      <p:sp>
        <p:nvSpPr>
          <p:cNvPr id="5" name="Footer Placeholder 4"/>
          <p:cNvSpPr>
            <a:spLocks noGrp="1"/>
          </p:cNvSpPr>
          <p:nvPr>
            <p:ph type="ftr" sz="quarter" idx="11"/>
          </p:nvPr>
        </p:nvSpPr>
        <p:spPr/>
        <p:txBody>
          <a:bodyPr/>
          <a:lstStyle/>
          <a:p>
            <a:r>
              <a:rPr lang="en-US" dirty="0" smtClean="0"/>
              <a:t>Copyright © 2014, Pearson Education, Inc. All Rights Reserved</a:t>
            </a:r>
            <a:endParaRPr lang="en-US" dirty="0"/>
          </a:p>
        </p:txBody>
      </p:sp>
      <p:sp>
        <p:nvSpPr>
          <p:cNvPr id="4" name="Slide Number Placeholder 3"/>
          <p:cNvSpPr>
            <a:spLocks noGrp="1"/>
          </p:cNvSpPr>
          <p:nvPr>
            <p:ph type="sldNum" sz="quarter" idx="12"/>
          </p:nvPr>
        </p:nvSpPr>
        <p:spPr/>
        <p:txBody>
          <a:bodyPr/>
          <a:lstStyle/>
          <a:p>
            <a:fld id="{4F482CF9-726F-4754-B6B9-4B5BD696CE39}" type="slidenum">
              <a:rPr lang="en-US" smtClean="0"/>
              <a:pPr/>
              <a:t>18</a:t>
            </a:fld>
            <a:endParaRPr lang="en-US" dirty="0"/>
          </a:p>
        </p:txBody>
      </p:sp>
      <p:sp>
        <p:nvSpPr>
          <p:cNvPr id="82947" name="Rectangle 3"/>
          <p:cNvSpPr>
            <a:spLocks noGrp="1" noChangeArrowheads="1"/>
          </p:cNvSpPr>
          <p:nvPr>
            <p:ph type="title"/>
          </p:nvPr>
        </p:nvSpPr>
        <p:spPr>
          <a:xfrm>
            <a:off x="914400" y="0"/>
            <a:ext cx="7418070" cy="762000"/>
          </a:xfrm>
        </p:spPr>
        <p:txBody>
          <a:bodyPr>
            <a:normAutofit/>
          </a:bodyPr>
          <a:lstStyle/>
          <a:p>
            <a:pPr algn="l"/>
            <a:r>
              <a:rPr lang="en-US" dirty="0"/>
              <a:t>How sex appeals function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98" name="Rectangle 1038"/>
          <p:cNvSpPr>
            <a:spLocks noGrp="1" noChangeArrowheads="1"/>
          </p:cNvSpPr>
          <p:nvPr>
            <p:ph type="title"/>
          </p:nvPr>
        </p:nvSpPr>
        <p:spPr>
          <a:xfrm>
            <a:off x="914400" y="0"/>
            <a:ext cx="7418070" cy="685800"/>
          </a:xfrm>
        </p:spPr>
        <p:txBody>
          <a:bodyPr>
            <a:normAutofit/>
          </a:bodyPr>
          <a:lstStyle/>
          <a:p>
            <a:pPr algn="l"/>
            <a:r>
              <a:rPr lang="en-US" dirty="0" smtClean="0"/>
              <a:t>Warmth appeals</a:t>
            </a:r>
            <a:endParaRPr lang="en-US" dirty="0"/>
          </a:p>
        </p:txBody>
      </p:sp>
      <p:sp>
        <p:nvSpPr>
          <p:cNvPr id="93197" name="Rectangle 1037"/>
          <p:cNvSpPr>
            <a:spLocks noGrp="1" noChangeArrowheads="1"/>
          </p:cNvSpPr>
          <p:nvPr>
            <p:ph idx="1"/>
          </p:nvPr>
        </p:nvSpPr>
        <p:spPr>
          <a:xfrm>
            <a:off x="914400" y="990600"/>
            <a:ext cx="5181600" cy="4038600"/>
          </a:xfrm>
        </p:spPr>
        <p:txBody>
          <a:bodyPr>
            <a:noAutofit/>
          </a:bodyPr>
          <a:lstStyle/>
          <a:p>
            <a:pPr>
              <a:lnSpc>
                <a:spcPct val="70000"/>
              </a:lnSpc>
              <a:spcBef>
                <a:spcPts val="1200"/>
              </a:spcBef>
            </a:pPr>
            <a:r>
              <a:rPr lang="en-US" dirty="0"/>
              <a:t>Aaker &amp; Stayman (1990): 1 in 5 prime-time commercials include </a:t>
            </a:r>
            <a:r>
              <a:rPr lang="en-US" dirty="0" smtClean="0"/>
              <a:t>warmth</a:t>
            </a:r>
            <a:endParaRPr lang="en-US" dirty="0"/>
          </a:p>
          <a:p>
            <a:pPr lvl="1">
              <a:lnSpc>
                <a:spcPct val="70000"/>
              </a:lnSpc>
              <a:spcBef>
                <a:spcPts val="1200"/>
              </a:spcBef>
            </a:pPr>
            <a:r>
              <a:rPr lang="en-US" sz="1800" dirty="0"/>
              <a:t>State Farm, "Like a good neighbor..."</a:t>
            </a:r>
          </a:p>
          <a:p>
            <a:pPr lvl="1">
              <a:lnSpc>
                <a:spcPct val="70000"/>
              </a:lnSpc>
              <a:spcBef>
                <a:spcPts val="1200"/>
              </a:spcBef>
            </a:pPr>
            <a:r>
              <a:rPr lang="en-US" sz="1800" dirty="0"/>
              <a:t>"Poppin' Fresh," the Pillsbury Doughboy</a:t>
            </a:r>
          </a:p>
          <a:p>
            <a:pPr lvl="1">
              <a:lnSpc>
                <a:spcPct val="70000"/>
              </a:lnSpc>
              <a:spcBef>
                <a:spcPts val="1200"/>
              </a:spcBef>
            </a:pPr>
            <a:r>
              <a:rPr lang="en-US" sz="1800" dirty="0"/>
              <a:t>Snuggles fabric </a:t>
            </a:r>
            <a:r>
              <a:rPr lang="en-US" sz="1800" dirty="0" smtClean="0"/>
              <a:t>softener</a:t>
            </a:r>
          </a:p>
          <a:p>
            <a:pPr lvl="1">
              <a:lnSpc>
                <a:spcPct val="70000"/>
              </a:lnSpc>
              <a:spcBef>
                <a:spcPts val="1200"/>
              </a:spcBef>
            </a:pPr>
            <a:r>
              <a:rPr lang="en-US" sz="1800" dirty="0" smtClean="0"/>
              <a:t>Olive Garden, “When you’re here, you’re family.”</a:t>
            </a:r>
            <a:endParaRPr lang="en-US" sz="1800" dirty="0"/>
          </a:p>
          <a:p>
            <a:pPr>
              <a:lnSpc>
                <a:spcPct val="70000"/>
              </a:lnSpc>
              <a:spcBef>
                <a:spcPts val="1200"/>
              </a:spcBef>
            </a:pPr>
            <a:r>
              <a:rPr lang="en-US" dirty="0"/>
              <a:t>real-estate </a:t>
            </a:r>
            <a:r>
              <a:rPr lang="en-US" dirty="0" smtClean="0"/>
              <a:t>terminology</a:t>
            </a:r>
            <a:endParaRPr lang="en-US" dirty="0"/>
          </a:p>
          <a:p>
            <a:pPr lvl="1">
              <a:lnSpc>
                <a:spcPct val="70000"/>
              </a:lnSpc>
              <a:spcBef>
                <a:spcPts val="1200"/>
              </a:spcBef>
            </a:pPr>
            <a:r>
              <a:rPr lang="en-US" sz="1800" dirty="0"/>
              <a:t>rustic</a:t>
            </a:r>
          </a:p>
          <a:p>
            <a:pPr lvl="1">
              <a:lnSpc>
                <a:spcPct val="70000"/>
              </a:lnSpc>
              <a:spcBef>
                <a:spcPts val="1200"/>
              </a:spcBef>
            </a:pPr>
            <a:r>
              <a:rPr lang="en-US" sz="1800" dirty="0"/>
              <a:t>cozy</a:t>
            </a:r>
          </a:p>
          <a:p>
            <a:pPr lvl="1">
              <a:lnSpc>
                <a:spcPct val="70000"/>
              </a:lnSpc>
              <a:spcBef>
                <a:spcPts val="1200"/>
              </a:spcBef>
            </a:pPr>
            <a:r>
              <a:rPr lang="en-US" sz="1800" dirty="0"/>
              <a:t>charming</a:t>
            </a:r>
          </a:p>
        </p:txBody>
      </p:sp>
      <p:sp>
        <p:nvSpPr>
          <p:cNvPr id="5" name="Footer Placeholder 4"/>
          <p:cNvSpPr>
            <a:spLocks noGrp="1"/>
          </p:cNvSpPr>
          <p:nvPr>
            <p:ph type="ftr" sz="quarter" idx="11"/>
          </p:nvPr>
        </p:nvSpPr>
        <p:spPr>
          <a:xfrm>
            <a:off x="914400" y="6172201"/>
            <a:ext cx="7315200" cy="685799"/>
          </a:xfrm>
        </p:spPr>
        <p:txBody>
          <a:bodyPr/>
          <a:lstStyle/>
          <a:p>
            <a:r>
              <a:rPr lang="en-US" dirty="0" smtClean="0"/>
              <a:t>Copyright © 2014, Pearson Education, Inc. All Rights Reserved</a:t>
            </a:r>
            <a:endParaRPr lang="en-US" dirty="0"/>
          </a:p>
        </p:txBody>
      </p:sp>
      <p:sp>
        <p:nvSpPr>
          <p:cNvPr id="4" name="Slide Number Placeholder 3"/>
          <p:cNvSpPr>
            <a:spLocks noGrp="1"/>
          </p:cNvSpPr>
          <p:nvPr>
            <p:ph type="sldNum" sz="quarter" idx="12"/>
          </p:nvPr>
        </p:nvSpPr>
        <p:spPr/>
        <p:txBody>
          <a:bodyPr/>
          <a:lstStyle/>
          <a:p>
            <a:fld id="{4F482CF9-726F-4754-B6B9-4B5BD696CE39}" type="slidenum">
              <a:rPr lang="en-US" smtClean="0"/>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Grp="1" noChangeArrowheads="1"/>
          </p:cNvSpPr>
          <p:nvPr>
            <p:ph sz="half" idx="1"/>
          </p:nvPr>
        </p:nvSpPr>
        <p:spPr>
          <a:xfrm>
            <a:off x="1600200" y="1097280"/>
            <a:ext cx="3200400" cy="3712464"/>
          </a:xfrm>
        </p:spPr>
        <p:txBody>
          <a:bodyPr>
            <a:normAutofit/>
          </a:bodyPr>
          <a:lstStyle/>
          <a:p>
            <a:pPr marL="402336" indent="-173736">
              <a:lnSpc>
                <a:spcPct val="90000"/>
              </a:lnSpc>
              <a:spcBef>
                <a:spcPts val="600"/>
              </a:spcBef>
            </a:pPr>
            <a:r>
              <a:rPr lang="en-US" dirty="0" smtClean="0"/>
              <a:t>fear</a:t>
            </a:r>
            <a:endParaRPr lang="en-US" dirty="0"/>
          </a:p>
          <a:p>
            <a:pPr marL="402336" indent="-173736">
              <a:lnSpc>
                <a:spcPct val="90000"/>
              </a:lnSpc>
              <a:spcBef>
                <a:spcPts val="600"/>
              </a:spcBef>
            </a:pPr>
            <a:r>
              <a:rPr lang="en-US" dirty="0"/>
              <a:t>guilt</a:t>
            </a:r>
          </a:p>
          <a:p>
            <a:pPr marL="402336" indent="-173736">
              <a:lnSpc>
                <a:spcPct val="90000"/>
              </a:lnSpc>
              <a:spcBef>
                <a:spcPts val="600"/>
              </a:spcBef>
            </a:pPr>
            <a:r>
              <a:rPr lang="en-US" dirty="0"/>
              <a:t>pity </a:t>
            </a:r>
          </a:p>
          <a:p>
            <a:pPr marL="402336" indent="-173736">
              <a:lnSpc>
                <a:spcPct val="90000"/>
              </a:lnSpc>
              <a:spcBef>
                <a:spcPts val="600"/>
              </a:spcBef>
            </a:pPr>
            <a:r>
              <a:rPr lang="en-US" dirty="0"/>
              <a:t>sympathy</a:t>
            </a:r>
          </a:p>
          <a:p>
            <a:pPr marL="402336" indent="-173736">
              <a:lnSpc>
                <a:spcPct val="90000"/>
              </a:lnSpc>
              <a:spcBef>
                <a:spcPts val="600"/>
              </a:spcBef>
            </a:pPr>
            <a:r>
              <a:rPr lang="en-US" dirty="0"/>
              <a:t>loyalty</a:t>
            </a:r>
          </a:p>
          <a:p>
            <a:pPr marL="402336" indent="-173736">
              <a:lnSpc>
                <a:spcPct val="90000"/>
              </a:lnSpc>
              <a:spcBef>
                <a:spcPts val="600"/>
              </a:spcBef>
            </a:pPr>
            <a:r>
              <a:rPr lang="en-US" dirty="0"/>
              <a:t>generosity</a:t>
            </a:r>
          </a:p>
          <a:p>
            <a:pPr marL="402336" indent="-173736">
              <a:lnSpc>
                <a:spcPct val="90000"/>
              </a:lnSpc>
              <a:spcBef>
                <a:spcPts val="600"/>
              </a:spcBef>
            </a:pPr>
            <a:r>
              <a:rPr lang="en-US" dirty="0"/>
              <a:t>devotion</a:t>
            </a:r>
          </a:p>
          <a:p>
            <a:pPr marL="402336" indent="-173736">
              <a:lnSpc>
                <a:spcPct val="90000"/>
              </a:lnSpc>
              <a:spcBef>
                <a:spcPts val="600"/>
              </a:spcBef>
            </a:pPr>
            <a:r>
              <a:rPr lang="en-US" dirty="0"/>
              <a:t>k</a:t>
            </a:r>
            <a:r>
              <a:rPr lang="en-US" dirty="0" smtClean="0"/>
              <a:t>indness</a:t>
            </a:r>
          </a:p>
          <a:p>
            <a:pPr marL="402336" indent="-173736">
              <a:lnSpc>
                <a:spcPct val="90000"/>
              </a:lnSpc>
              <a:spcBef>
                <a:spcPts val="600"/>
              </a:spcBef>
            </a:pPr>
            <a:r>
              <a:rPr lang="en-US" dirty="0" smtClean="0"/>
              <a:t>maliciousness</a:t>
            </a:r>
            <a:endParaRPr lang="en-US" dirty="0"/>
          </a:p>
        </p:txBody>
      </p:sp>
      <p:sp>
        <p:nvSpPr>
          <p:cNvPr id="50180" name="Rectangle 4"/>
          <p:cNvSpPr>
            <a:spLocks noGrp="1" noChangeArrowheads="1"/>
          </p:cNvSpPr>
          <p:nvPr>
            <p:ph sz="half" idx="2"/>
          </p:nvPr>
        </p:nvSpPr>
        <p:spPr>
          <a:xfrm>
            <a:off x="4724400" y="1127260"/>
            <a:ext cx="3200400" cy="3712464"/>
          </a:xfrm>
        </p:spPr>
        <p:txBody>
          <a:bodyPr>
            <a:normAutofit/>
          </a:bodyPr>
          <a:lstStyle/>
          <a:p>
            <a:pPr marL="402336" indent="-173736">
              <a:lnSpc>
                <a:spcPct val="90000"/>
              </a:lnSpc>
              <a:spcBef>
                <a:spcPts val="600"/>
              </a:spcBef>
            </a:pPr>
            <a:r>
              <a:rPr lang="en-US" dirty="0"/>
              <a:t>compassion</a:t>
            </a:r>
          </a:p>
          <a:p>
            <a:pPr marL="402336" indent="-173736">
              <a:lnSpc>
                <a:spcPct val="90000"/>
              </a:lnSpc>
              <a:spcBef>
                <a:spcPts val="600"/>
              </a:spcBef>
            </a:pPr>
            <a:r>
              <a:rPr lang="en-US" dirty="0"/>
              <a:t>dedication</a:t>
            </a:r>
          </a:p>
          <a:p>
            <a:pPr marL="402336" indent="-173736">
              <a:lnSpc>
                <a:spcPct val="90000"/>
              </a:lnSpc>
              <a:spcBef>
                <a:spcPts val="600"/>
              </a:spcBef>
            </a:pPr>
            <a:r>
              <a:rPr lang="en-US" dirty="0"/>
              <a:t>patriotism</a:t>
            </a:r>
          </a:p>
          <a:p>
            <a:pPr marL="402336" indent="-173736">
              <a:lnSpc>
                <a:spcPct val="90000"/>
              </a:lnSpc>
              <a:spcBef>
                <a:spcPts val="600"/>
              </a:spcBef>
            </a:pPr>
            <a:r>
              <a:rPr lang="en-US" dirty="0"/>
              <a:t>pride </a:t>
            </a:r>
          </a:p>
          <a:p>
            <a:pPr marL="402336" indent="-173736">
              <a:lnSpc>
                <a:spcPct val="90000"/>
              </a:lnSpc>
              <a:spcBef>
                <a:spcPts val="600"/>
              </a:spcBef>
            </a:pPr>
            <a:r>
              <a:rPr lang="en-US" dirty="0"/>
              <a:t>honor</a:t>
            </a:r>
          </a:p>
          <a:p>
            <a:pPr marL="402336" indent="-173736">
              <a:lnSpc>
                <a:spcPct val="90000"/>
              </a:lnSpc>
              <a:spcBef>
                <a:spcPts val="600"/>
              </a:spcBef>
            </a:pPr>
            <a:r>
              <a:rPr lang="en-US" dirty="0"/>
              <a:t>sex</a:t>
            </a:r>
          </a:p>
          <a:p>
            <a:pPr marL="402336" indent="-173736">
              <a:lnSpc>
                <a:spcPct val="90000"/>
              </a:lnSpc>
              <a:spcBef>
                <a:spcPts val="600"/>
              </a:spcBef>
            </a:pPr>
            <a:r>
              <a:rPr lang="en-US" dirty="0"/>
              <a:t>love</a:t>
            </a:r>
          </a:p>
          <a:p>
            <a:pPr marL="402336" indent="-173736">
              <a:lnSpc>
                <a:spcPct val="90000"/>
              </a:lnSpc>
              <a:spcBef>
                <a:spcPts val="600"/>
              </a:spcBef>
            </a:pPr>
            <a:r>
              <a:rPr lang="en-US" dirty="0"/>
              <a:t>h</a:t>
            </a:r>
            <a:r>
              <a:rPr lang="en-US" dirty="0" smtClean="0"/>
              <a:t>ope</a:t>
            </a:r>
          </a:p>
          <a:p>
            <a:pPr marL="402336" indent="-173736">
              <a:lnSpc>
                <a:spcPct val="90000"/>
              </a:lnSpc>
              <a:spcBef>
                <a:spcPts val="600"/>
              </a:spcBef>
            </a:pPr>
            <a:r>
              <a:rPr lang="en-US" dirty="0" smtClean="0"/>
              <a:t>duty</a:t>
            </a:r>
            <a:endParaRPr lang="en-US" dirty="0"/>
          </a:p>
        </p:txBody>
      </p:sp>
      <p:sp>
        <p:nvSpPr>
          <p:cNvPr id="7" name="Footer Placeholder 6"/>
          <p:cNvSpPr>
            <a:spLocks noGrp="1"/>
          </p:cNvSpPr>
          <p:nvPr>
            <p:ph type="ftr" sz="quarter" idx="11"/>
          </p:nvPr>
        </p:nvSpPr>
        <p:spPr>
          <a:xfrm>
            <a:off x="914400" y="6172201"/>
            <a:ext cx="7315200" cy="685799"/>
          </a:xfrm>
        </p:spPr>
        <p:txBody>
          <a:bodyPr/>
          <a:lstStyle/>
          <a:p>
            <a:r>
              <a:rPr lang="en-US" dirty="0" smtClean="0"/>
              <a:t>Copyright © 2014, Pearson Education, Inc. All Rights Reserved</a:t>
            </a:r>
            <a:endParaRPr lang="en-US" dirty="0"/>
          </a:p>
        </p:txBody>
      </p:sp>
      <p:sp>
        <p:nvSpPr>
          <p:cNvPr id="6" name="Slide Number Placeholder 5"/>
          <p:cNvSpPr>
            <a:spLocks noGrp="1"/>
          </p:cNvSpPr>
          <p:nvPr>
            <p:ph type="sldNum" sz="quarter" idx="12"/>
          </p:nvPr>
        </p:nvSpPr>
        <p:spPr/>
        <p:txBody>
          <a:bodyPr/>
          <a:lstStyle/>
          <a:p>
            <a:fld id="{45A98AE1-7447-4CF8-BCC6-AF501C61CD20}" type="slidenum">
              <a:rPr lang="en-US" smtClean="0"/>
              <a:pPr/>
              <a:t>2</a:t>
            </a:fld>
            <a:endParaRPr lang="en-US" dirty="0"/>
          </a:p>
        </p:txBody>
      </p:sp>
      <p:sp>
        <p:nvSpPr>
          <p:cNvPr id="50178" name="Rectangle 2"/>
          <p:cNvSpPr>
            <a:spLocks noGrp="1" noChangeArrowheads="1"/>
          </p:cNvSpPr>
          <p:nvPr>
            <p:ph type="title"/>
          </p:nvPr>
        </p:nvSpPr>
        <p:spPr>
          <a:xfrm>
            <a:off x="990600" y="152400"/>
            <a:ext cx="7429500" cy="838200"/>
          </a:xfrm>
        </p:spPr>
        <p:txBody>
          <a:bodyPr>
            <a:normAutofit fontScale="90000"/>
          </a:bodyPr>
          <a:lstStyle/>
          <a:p>
            <a:pPr algn="ctr"/>
            <a:r>
              <a:rPr lang="en-US" sz="3100" dirty="0"/>
              <a:t>types of motivational appeals</a:t>
            </a:r>
            <a:r>
              <a:rPr lang="en-US" dirty="0"/>
              <a:t/>
            </a:r>
            <a:br>
              <a:rPr lang="en-US" dirty="0"/>
            </a:br>
            <a:endParaRPr lang="en-US" sz="2400" b="1" dirty="0"/>
          </a:p>
        </p:txBody>
      </p:sp>
      <p:sp>
        <p:nvSpPr>
          <p:cNvPr id="5" name="TextBox 4"/>
          <p:cNvSpPr txBox="1"/>
          <p:nvPr/>
        </p:nvSpPr>
        <p:spPr>
          <a:xfrm>
            <a:off x="1828800" y="4495800"/>
            <a:ext cx="6248400" cy="584775"/>
          </a:xfrm>
          <a:prstGeom prst="rect">
            <a:avLst/>
          </a:prstGeom>
          <a:noFill/>
        </p:spPr>
        <p:txBody>
          <a:bodyPr wrap="square" rtlCol="0">
            <a:spAutoFit/>
          </a:bodyPr>
          <a:lstStyle/>
          <a:p>
            <a:r>
              <a:rPr lang="en-US" sz="1600" dirty="0" smtClean="0"/>
              <a:t>Note: these are </a:t>
            </a:r>
            <a:r>
              <a:rPr lang="en-US" sz="1600" u="sng" dirty="0" smtClean="0"/>
              <a:t>only some </a:t>
            </a:r>
            <a:r>
              <a:rPr lang="en-US" sz="1600" dirty="0" smtClean="0"/>
              <a:t>of the wide variety of appeals used by </a:t>
            </a:r>
            <a:r>
              <a:rPr lang="en-US" sz="1600" dirty="0" smtClean="0"/>
              <a:t>persuaders</a:t>
            </a:r>
            <a:endParaRPr lang="en-US" sz="16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4" name="Rectangle 6"/>
          <p:cNvSpPr>
            <a:spLocks noGrp="1" noChangeArrowheads="1"/>
          </p:cNvSpPr>
          <p:nvPr>
            <p:ph type="title"/>
          </p:nvPr>
        </p:nvSpPr>
        <p:spPr>
          <a:xfrm>
            <a:off x="838200" y="0"/>
            <a:ext cx="7505700" cy="838200"/>
          </a:xfrm>
        </p:spPr>
        <p:txBody>
          <a:bodyPr>
            <a:normAutofit/>
          </a:bodyPr>
          <a:lstStyle/>
          <a:p>
            <a:pPr algn="l"/>
            <a:r>
              <a:rPr lang="en-US" dirty="0"/>
              <a:t>How do </a:t>
            </a:r>
            <a:r>
              <a:rPr lang="en-US" dirty="0" smtClean="0"/>
              <a:t>warmth appeals </a:t>
            </a:r>
            <a:r>
              <a:rPr lang="en-US" dirty="0"/>
              <a:t>work?</a:t>
            </a:r>
          </a:p>
        </p:txBody>
      </p:sp>
      <p:sp>
        <p:nvSpPr>
          <p:cNvPr id="89093" name="Rectangle 5"/>
          <p:cNvSpPr>
            <a:spLocks noGrp="1" noChangeArrowheads="1"/>
          </p:cNvSpPr>
          <p:nvPr>
            <p:ph idx="1"/>
          </p:nvPr>
        </p:nvSpPr>
        <p:spPr>
          <a:xfrm>
            <a:off x="914400" y="990600"/>
            <a:ext cx="5791200" cy="4068763"/>
          </a:xfrm>
        </p:spPr>
        <p:txBody>
          <a:bodyPr/>
          <a:lstStyle/>
          <a:p>
            <a:r>
              <a:rPr lang="en-US" dirty="0"/>
              <a:t>association: manufacturing favorable images and lifestyles</a:t>
            </a:r>
          </a:p>
          <a:p>
            <a:pPr lvl="1"/>
            <a:r>
              <a:rPr lang="en-US" sz="1800" dirty="0" smtClean="0"/>
              <a:t>Wal-Mart greeters make shoppers feel </a:t>
            </a:r>
            <a:r>
              <a:rPr lang="en-US" sz="1800" dirty="0" smtClean="0"/>
              <a:t>welcome</a:t>
            </a:r>
            <a:endParaRPr lang="en-US" sz="1800" dirty="0" smtClean="0"/>
          </a:p>
          <a:p>
            <a:pPr lvl="1"/>
            <a:r>
              <a:rPr lang="en-US" sz="1800" dirty="0" smtClean="0"/>
              <a:t>Snuggles fabric softener bear is cute, cuddly</a:t>
            </a:r>
          </a:p>
          <a:p>
            <a:pPr lvl="1"/>
            <a:r>
              <a:rPr lang="en-US" sz="1800" dirty="0" smtClean="0"/>
              <a:t>“Poppin’ Fresh” the Pillsbury Doughboy</a:t>
            </a:r>
            <a:endParaRPr lang="en-US" sz="1800" dirty="0"/>
          </a:p>
          <a:p>
            <a:r>
              <a:rPr lang="en-US" dirty="0"/>
              <a:t>contrast </a:t>
            </a:r>
            <a:r>
              <a:rPr lang="en-US" dirty="0" smtClean="0"/>
              <a:t>effect: </a:t>
            </a:r>
            <a:r>
              <a:rPr lang="en-US" dirty="0"/>
              <a:t>interspersing warm ads with other kinds of ads (serious, humorous, etc) is more effective</a:t>
            </a:r>
          </a:p>
        </p:txBody>
      </p:sp>
      <p:sp>
        <p:nvSpPr>
          <p:cNvPr id="5" name="Footer Placeholder 4"/>
          <p:cNvSpPr>
            <a:spLocks noGrp="1"/>
          </p:cNvSpPr>
          <p:nvPr>
            <p:ph type="ftr" sz="quarter" idx="11"/>
          </p:nvPr>
        </p:nvSpPr>
        <p:spPr>
          <a:xfrm>
            <a:off x="914400" y="6172201"/>
            <a:ext cx="7315200" cy="685799"/>
          </a:xfrm>
        </p:spPr>
        <p:txBody>
          <a:bodyPr/>
          <a:lstStyle/>
          <a:p>
            <a:r>
              <a:rPr lang="en-US" dirty="0" smtClean="0"/>
              <a:t>Copyright © 2014, Pearson Education, Inc. All Rights Reserved</a:t>
            </a:r>
            <a:endParaRPr lang="en-US" dirty="0"/>
          </a:p>
        </p:txBody>
      </p:sp>
      <p:sp>
        <p:nvSpPr>
          <p:cNvPr id="4" name="Slide Number Placeholder 3"/>
          <p:cNvSpPr>
            <a:spLocks noGrp="1"/>
          </p:cNvSpPr>
          <p:nvPr>
            <p:ph type="sldNum" sz="quarter" idx="12"/>
          </p:nvPr>
        </p:nvSpPr>
        <p:spPr/>
        <p:txBody>
          <a:bodyPr/>
          <a:lstStyle/>
          <a:p>
            <a:fld id="{4F482CF9-726F-4754-B6B9-4B5BD696CE39}" type="slidenum">
              <a:rPr lang="en-US" smtClean="0"/>
              <a:pPr/>
              <a:t>20</a:t>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sz="half" idx="1"/>
          </p:nvPr>
        </p:nvSpPr>
        <p:spPr>
          <a:xfrm>
            <a:off x="914400" y="914400"/>
            <a:ext cx="5029200" cy="4114800"/>
          </a:xfrm>
        </p:spPr>
        <p:txBody>
          <a:bodyPr>
            <a:noAutofit/>
          </a:bodyPr>
          <a:lstStyle/>
          <a:p>
            <a:pPr>
              <a:lnSpc>
                <a:spcPct val="70000"/>
              </a:lnSpc>
              <a:spcBef>
                <a:spcPts val="1200"/>
              </a:spcBef>
            </a:pPr>
            <a:r>
              <a:rPr lang="en-US" dirty="0" smtClean="0"/>
              <a:t>Sales</a:t>
            </a:r>
            <a:endParaRPr lang="en-US" dirty="0"/>
          </a:p>
          <a:p>
            <a:pPr lvl="1">
              <a:lnSpc>
                <a:spcPct val="70000"/>
              </a:lnSpc>
              <a:spcBef>
                <a:spcPts val="1200"/>
              </a:spcBef>
            </a:pPr>
            <a:r>
              <a:rPr lang="en-US" sz="1800" dirty="0"/>
              <a:t>c</a:t>
            </a:r>
            <a:r>
              <a:rPr lang="en-US" sz="1800" dirty="0" smtClean="0"/>
              <a:t>ar sales (calling customer by first name, establishing rapport)</a:t>
            </a:r>
          </a:p>
          <a:p>
            <a:pPr lvl="1">
              <a:lnSpc>
                <a:spcPct val="70000"/>
              </a:lnSpc>
              <a:spcBef>
                <a:spcPts val="1200"/>
              </a:spcBef>
            </a:pPr>
            <a:r>
              <a:rPr lang="en-US" sz="1800" dirty="0" smtClean="0"/>
              <a:t>food-servers </a:t>
            </a:r>
            <a:r>
              <a:rPr lang="en-US" sz="1800" dirty="0"/>
              <a:t>(smiling, introducing oneself by name, touch)</a:t>
            </a:r>
          </a:p>
          <a:p>
            <a:pPr lvl="1">
              <a:lnSpc>
                <a:spcPct val="70000"/>
              </a:lnSpc>
              <a:spcBef>
                <a:spcPts val="1200"/>
              </a:spcBef>
            </a:pPr>
            <a:r>
              <a:rPr lang="en-US" sz="1800" dirty="0"/>
              <a:t>smiley faces on receipts</a:t>
            </a:r>
          </a:p>
          <a:p>
            <a:pPr>
              <a:lnSpc>
                <a:spcPct val="70000"/>
              </a:lnSpc>
              <a:spcBef>
                <a:spcPts val="1200"/>
              </a:spcBef>
            </a:pPr>
            <a:r>
              <a:rPr lang="en-US" dirty="0"/>
              <a:t>I</a:t>
            </a:r>
            <a:r>
              <a:rPr lang="en-US" dirty="0" smtClean="0"/>
              <a:t>mmediacy </a:t>
            </a:r>
            <a:r>
              <a:rPr lang="en-US" dirty="0"/>
              <a:t>behaviors</a:t>
            </a:r>
          </a:p>
          <a:p>
            <a:pPr lvl="1">
              <a:lnSpc>
                <a:spcPct val="70000"/>
              </a:lnSpc>
              <a:spcBef>
                <a:spcPts val="1200"/>
              </a:spcBef>
            </a:pPr>
            <a:r>
              <a:rPr lang="en-US" sz="1800" dirty="0"/>
              <a:t>hugging</a:t>
            </a:r>
          </a:p>
          <a:p>
            <a:pPr lvl="1">
              <a:lnSpc>
                <a:spcPct val="70000"/>
              </a:lnSpc>
              <a:spcBef>
                <a:spcPts val="1200"/>
              </a:spcBef>
            </a:pPr>
            <a:r>
              <a:rPr lang="en-US" sz="1800" dirty="0"/>
              <a:t>smiling</a:t>
            </a:r>
          </a:p>
          <a:p>
            <a:pPr lvl="1">
              <a:lnSpc>
                <a:spcPct val="70000"/>
              </a:lnSpc>
              <a:spcBef>
                <a:spcPts val="1200"/>
              </a:spcBef>
            </a:pPr>
            <a:r>
              <a:rPr lang="en-US" sz="1800" dirty="0"/>
              <a:t>nodding approval</a:t>
            </a:r>
          </a:p>
          <a:p>
            <a:pPr lvl="1">
              <a:lnSpc>
                <a:spcPct val="70000"/>
              </a:lnSpc>
              <a:spcBef>
                <a:spcPts val="1200"/>
              </a:spcBef>
            </a:pPr>
            <a:r>
              <a:rPr lang="en-US" sz="1800" dirty="0"/>
              <a:t>pat on the back</a:t>
            </a:r>
          </a:p>
        </p:txBody>
      </p:sp>
      <p:pic>
        <p:nvPicPr>
          <p:cNvPr id="7" name="Picture 2" descr="C:\Users\Robert\AppData\Local\Microsoft\Windows\Temporary Internet Files\Content.IE5\IC0A44IJ\MCj02954630000[1].wmf"/>
          <p:cNvPicPr>
            <a:picLocks noGrp="1" noChangeAspect="1" noChangeArrowheads="1"/>
          </p:cNvPicPr>
          <p:nvPr>
            <p:ph sz="half" idx="2"/>
          </p:nvPr>
        </p:nvPicPr>
        <p:blipFill>
          <a:blip r:embed="rId3" cstate="print"/>
          <a:stretch>
            <a:fillRect/>
          </a:stretch>
        </p:blipFill>
        <p:spPr bwMode="auto">
          <a:xfrm>
            <a:off x="5867400" y="1600200"/>
            <a:ext cx="1918824" cy="2344093"/>
          </a:xfrm>
          <a:prstGeom prst="rect">
            <a:avLst/>
          </a:prstGeom>
          <a:noFill/>
        </p:spPr>
      </p:pic>
      <p:sp>
        <p:nvSpPr>
          <p:cNvPr id="6" name="Footer Placeholder 5"/>
          <p:cNvSpPr>
            <a:spLocks noGrp="1"/>
          </p:cNvSpPr>
          <p:nvPr>
            <p:ph type="ftr" sz="quarter" idx="11"/>
          </p:nvPr>
        </p:nvSpPr>
        <p:spPr>
          <a:xfrm>
            <a:off x="914400" y="6172201"/>
            <a:ext cx="7315200" cy="685799"/>
          </a:xfrm>
        </p:spPr>
        <p:txBody>
          <a:bodyPr/>
          <a:lstStyle/>
          <a:p>
            <a:r>
              <a:rPr lang="en-US" dirty="0" smtClean="0"/>
              <a:t>Copyright © 2014, Pearson Education, Inc. All Rights Reserved</a:t>
            </a:r>
            <a:endParaRPr lang="en-US" dirty="0"/>
          </a:p>
        </p:txBody>
      </p:sp>
      <p:sp>
        <p:nvSpPr>
          <p:cNvPr id="5" name="Slide Number Placeholder 4"/>
          <p:cNvSpPr>
            <a:spLocks noGrp="1"/>
          </p:cNvSpPr>
          <p:nvPr>
            <p:ph type="sldNum" sz="quarter" idx="12"/>
          </p:nvPr>
        </p:nvSpPr>
        <p:spPr/>
        <p:txBody>
          <a:bodyPr/>
          <a:lstStyle/>
          <a:p>
            <a:fld id="{45A98AE1-7447-4CF8-BCC6-AF501C61CD20}" type="slidenum">
              <a:rPr lang="en-US" smtClean="0"/>
              <a:pPr/>
              <a:t>21</a:t>
            </a:fld>
            <a:endParaRPr lang="en-US" dirty="0"/>
          </a:p>
        </p:txBody>
      </p:sp>
      <p:sp>
        <p:nvSpPr>
          <p:cNvPr id="101379" name="Rectangle 3"/>
          <p:cNvSpPr>
            <a:spLocks noGrp="1" noChangeArrowheads="1"/>
          </p:cNvSpPr>
          <p:nvPr>
            <p:ph type="title"/>
          </p:nvPr>
        </p:nvSpPr>
        <p:spPr>
          <a:xfrm>
            <a:off x="914400" y="0"/>
            <a:ext cx="7520940" cy="685800"/>
          </a:xfrm>
        </p:spPr>
        <p:txBody>
          <a:bodyPr>
            <a:normAutofit fontScale="90000"/>
          </a:bodyPr>
          <a:lstStyle/>
          <a:p>
            <a:pPr algn="l"/>
            <a:r>
              <a:rPr lang="en-US" dirty="0"/>
              <a:t>Warmth in face to face compliance gaining</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1" name="Rectangle 3"/>
          <p:cNvSpPr>
            <a:spLocks noGrp="1" noChangeArrowheads="1"/>
          </p:cNvSpPr>
          <p:nvPr>
            <p:ph type="title"/>
          </p:nvPr>
        </p:nvSpPr>
        <p:spPr>
          <a:xfrm>
            <a:off x="914400" y="0"/>
            <a:ext cx="7418070" cy="685800"/>
          </a:xfrm>
        </p:spPr>
        <p:txBody>
          <a:bodyPr>
            <a:normAutofit/>
          </a:bodyPr>
          <a:lstStyle/>
          <a:p>
            <a:pPr algn="l"/>
            <a:r>
              <a:rPr lang="en-US" dirty="0" smtClean="0"/>
              <a:t>Ingratiation</a:t>
            </a:r>
            <a:endParaRPr lang="en-US" dirty="0"/>
          </a:p>
        </p:txBody>
      </p:sp>
      <p:sp>
        <p:nvSpPr>
          <p:cNvPr id="99330" name="Rectangle 2"/>
          <p:cNvSpPr>
            <a:spLocks noGrp="1" noChangeArrowheads="1"/>
          </p:cNvSpPr>
          <p:nvPr>
            <p:ph idx="1"/>
          </p:nvPr>
        </p:nvSpPr>
        <p:spPr>
          <a:xfrm>
            <a:off x="914400" y="838200"/>
            <a:ext cx="5562600" cy="4191000"/>
          </a:xfrm>
        </p:spPr>
        <p:txBody>
          <a:bodyPr>
            <a:noAutofit/>
          </a:bodyPr>
          <a:lstStyle/>
          <a:p>
            <a:pPr>
              <a:lnSpc>
                <a:spcPct val="80000"/>
              </a:lnSpc>
              <a:spcBef>
                <a:spcPts val="1200"/>
              </a:spcBef>
              <a:buNone/>
            </a:pPr>
            <a:r>
              <a:rPr lang="en-US" b="1" dirty="0" smtClean="0"/>
              <a:t>Types of Ingratiatory Behavior</a:t>
            </a:r>
          </a:p>
          <a:p>
            <a:pPr>
              <a:lnSpc>
                <a:spcPct val="80000"/>
              </a:lnSpc>
              <a:spcBef>
                <a:spcPts val="1200"/>
              </a:spcBef>
            </a:pPr>
            <a:r>
              <a:rPr lang="en-US" b="1" dirty="0" smtClean="0"/>
              <a:t>other </a:t>
            </a:r>
            <a:r>
              <a:rPr lang="en-US" b="1" dirty="0"/>
              <a:t>enhancement:</a:t>
            </a:r>
            <a:r>
              <a:rPr lang="en-US" dirty="0"/>
              <a:t> paying compliments, engaging in flattery</a:t>
            </a:r>
          </a:p>
          <a:p>
            <a:pPr lvl="1">
              <a:lnSpc>
                <a:spcPct val="80000"/>
              </a:lnSpc>
              <a:spcBef>
                <a:spcPts val="1200"/>
              </a:spcBef>
            </a:pPr>
            <a:r>
              <a:rPr lang="en-US" sz="1800" dirty="0"/>
              <a:t>the 3rd party </a:t>
            </a:r>
            <a:r>
              <a:rPr lang="en-US" sz="1800" dirty="0" smtClean="0"/>
              <a:t>strategy: “Gus said you are his favorite teacher!”</a:t>
            </a:r>
            <a:endParaRPr lang="en-US" sz="1800" dirty="0"/>
          </a:p>
          <a:p>
            <a:pPr>
              <a:lnSpc>
                <a:spcPct val="80000"/>
              </a:lnSpc>
              <a:spcBef>
                <a:spcPts val="1200"/>
              </a:spcBef>
            </a:pPr>
            <a:r>
              <a:rPr lang="en-US" b="1" dirty="0"/>
              <a:t>opinion conformity:</a:t>
            </a:r>
            <a:r>
              <a:rPr lang="en-US" dirty="0"/>
              <a:t> agreeing with another's opinions and statements</a:t>
            </a:r>
          </a:p>
          <a:p>
            <a:pPr lvl="1">
              <a:lnSpc>
                <a:spcPct val="80000"/>
              </a:lnSpc>
              <a:spcBef>
                <a:spcPts val="1200"/>
              </a:spcBef>
            </a:pPr>
            <a:r>
              <a:rPr lang="en-US" sz="1800" dirty="0"/>
              <a:t>initially disagree, then yield, </a:t>
            </a:r>
            <a:r>
              <a:rPr lang="en-US" sz="1800" dirty="0" smtClean="0"/>
              <a:t>strategy: “Now that I think about it, you’re right.”</a:t>
            </a:r>
            <a:endParaRPr lang="en-US" sz="1800" dirty="0"/>
          </a:p>
          <a:p>
            <a:pPr>
              <a:lnSpc>
                <a:spcPct val="80000"/>
              </a:lnSpc>
              <a:spcBef>
                <a:spcPts val="1200"/>
              </a:spcBef>
            </a:pPr>
            <a:r>
              <a:rPr lang="en-US" b="1" dirty="0"/>
              <a:t>self-presentation:</a:t>
            </a:r>
            <a:r>
              <a:rPr lang="en-US" dirty="0"/>
              <a:t> self-promotion, bragging or self-aggrandizement</a:t>
            </a:r>
          </a:p>
          <a:p>
            <a:pPr lvl="1">
              <a:lnSpc>
                <a:spcPct val="80000"/>
              </a:lnSpc>
              <a:spcBef>
                <a:spcPts val="1200"/>
              </a:spcBef>
            </a:pPr>
            <a:r>
              <a:rPr lang="en-US" sz="1800" dirty="0"/>
              <a:t>example: "I wish I could play golf with you, but I'm helping at the homeless </a:t>
            </a:r>
            <a:r>
              <a:rPr lang="en-US" sz="1800" dirty="0" smtClean="0"/>
              <a:t>shelter </a:t>
            </a:r>
            <a:r>
              <a:rPr lang="en-US" sz="1800" dirty="0"/>
              <a:t>this weekend."</a:t>
            </a:r>
          </a:p>
        </p:txBody>
      </p:sp>
      <p:sp>
        <p:nvSpPr>
          <p:cNvPr id="5" name="Footer Placeholder 4"/>
          <p:cNvSpPr>
            <a:spLocks noGrp="1"/>
          </p:cNvSpPr>
          <p:nvPr>
            <p:ph type="ftr" sz="quarter" idx="11"/>
          </p:nvPr>
        </p:nvSpPr>
        <p:spPr>
          <a:xfrm>
            <a:off x="914400" y="6096001"/>
            <a:ext cx="7315200" cy="761999"/>
          </a:xfrm>
        </p:spPr>
        <p:txBody>
          <a:bodyPr/>
          <a:lstStyle/>
          <a:p>
            <a:r>
              <a:rPr lang="en-US" dirty="0" smtClean="0"/>
              <a:t>Copyright © 2014, Pearson Education, Inc. All Rights Reserved</a:t>
            </a:r>
            <a:endParaRPr lang="en-US" dirty="0"/>
          </a:p>
        </p:txBody>
      </p:sp>
      <p:sp>
        <p:nvSpPr>
          <p:cNvPr id="4" name="Slide Number Placeholder 3"/>
          <p:cNvSpPr>
            <a:spLocks noGrp="1"/>
          </p:cNvSpPr>
          <p:nvPr>
            <p:ph type="sldNum" sz="quarter" idx="12"/>
          </p:nvPr>
        </p:nvSpPr>
        <p:spPr/>
        <p:txBody>
          <a:bodyPr/>
          <a:lstStyle/>
          <a:p>
            <a:fld id="{4F482CF9-726F-4754-B6B9-4B5BD696CE39}" type="slidenum">
              <a:rPr lang="en-US" smtClean="0"/>
              <a:pPr/>
              <a:t>22</a:t>
            </a:fld>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3" name="Rectangle 3"/>
          <p:cNvSpPr>
            <a:spLocks noGrp="1" noChangeArrowheads="1"/>
          </p:cNvSpPr>
          <p:nvPr>
            <p:ph type="title"/>
          </p:nvPr>
        </p:nvSpPr>
        <p:spPr>
          <a:xfrm>
            <a:off x="914400" y="0"/>
            <a:ext cx="7418070" cy="685800"/>
          </a:xfrm>
        </p:spPr>
        <p:txBody>
          <a:bodyPr>
            <a:normAutofit/>
          </a:bodyPr>
          <a:lstStyle/>
          <a:p>
            <a:pPr algn="l"/>
            <a:r>
              <a:rPr lang="en-US" dirty="0"/>
              <a:t>How does ingratiation work?</a:t>
            </a:r>
          </a:p>
        </p:txBody>
      </p:sp>
      <p:sp>
        <p:nvSpPr>
          <p:cNvPr id="97282" name="Rectangle 2"/>
          <p:cNvSpPr>
            <a:spLocks noGrp="1" noChangeArrowheads="1"/>
          </p:cNvSpPr>
          <p:nvPr>
            <p:ph idx="1"/>
          </p:nvPr>
        </p:nvSpPr>
        <p:spPr>
          <a:xfrm>
            <a:off x="914400" y="1066800"/>
            <a:ext cx="5715000" cy="3916363"/>
          </a:xfrm>
        </p:spPr>
        <p:txBody>
          <a:bodyPr>
            <a:normAutofit/>
          </a:bodyPr>
          <a:lstStyle/>
          <a:p>
            <a:r>
              <a:rPr lang="en-US" b="1" dirty="0"/>
              <a:t>Liking: </a:t>
            </a:r>
            <a:r>
              <a:rPr lang="en-US" b="0" dirty="0"/>
              <a:t>ingratiatory behavior tends to increase liking, </a:t>
            </a:r>
            <a:r>
              <a:rPr lang="en-US" b="0" dirty="0" smtClean="0"/>
              <a:t>attraction</a:t>
            </a:r>
            <a:endParaRPr lang="en-US" b="0" dirty="0"/>
          </a:p>
          <a:p>
            <a:r>
              <a:rPr lang="en-US" b="1" dirty="0"/>
              <a:t>Similarity: </a:t>
            </a:r>
            <a:r>
              <a:rPr lang="en-US" b="0" dirty="0"/>
              <a:t>ingratiatory behavior tends to increase perceptions of similarity, perceived </a:t>
            </a:r>
            <a:r>
              <a:rPr lang="en-US" b="0" dirty="0" smtClean="0"/>
              <a:t>commonality</a:t>
            </a:r>
            <a:endParaRPr lang="en-US" b="0" dirty="0"/>
          </a:p>
          <a:p>
            <a:r>
              <a:rPr lang="en-US" b="1" dirty="0"/>
              <a:t>Social Labeling: </a:t>
            </a:r>
            <a:r>
              <a:rPr lang="en-US" b="0" dirty="0"/>
              <a:t>the target tends to </a:t>
            </a:r>
            <a:r>
              <a:rPr lang="en-US" b="0" dirty="0" smtClean="0"/>
              <a:t>“live </a:t>
            </a:r>
            <a:r>
              <a:rPr lang="en-US" b="0" dirty="0"/>
              <a:t>up </a:t>
            </a:r>
            <a:r>
              <a:rPr lang="en-US" b="0" dirty="0" smtClean="0"/>
              <a:t>to” </a:t>
            </a:r>
            <a:r>
              <a:rPr lang="en-US" b="0" dirty="0"/>
              <a:t>the positive label bestowed on </a:t>
            </a:r>
            <a:r>
              <a:rPr lang="en-US" b="0" dirty="0" smtClean="0"/>
              <a:t>him/her</a:t>
            </a:r>
            <a:endParaRPr lang="en-US" b="0" dirty="0"/>
          </a:p>
        </p:txBody>
      </p:sp>
      <p:sp>
        <p:nvSpPr>
          <p:cNvPr id="5" name="Footer Placeholder 4"/>
          <p:cNvSpPr>
            <a:spLocks noGrp="1"/>
          </p:cNvSpPr>
          <p:nvPr>
            <p:ph type="ftr" sz="quarter" idx="11"/>
          </p:nvPr>
        </p:nvSpPr>
        <p:spPr>
          <a:xfrm>
            <a:off x="914400" y="6172201"/>
            <a:ext cx="7315200" cy="685799"/>
          </a:xfrm>
        </p:spPr>
        <p:txBody>
          <a:bodyPr/>
          <a:lstStyle/>
          <a:p>
            <a:r>
              <a:rPr lang="en-US" dirty="0" smtClean="0"/>
              <a:t>Copyright © 2014, Pearson Education, Inc. All Rights Reserved</a:t>
            </a:r>
            <a:endParaRPr lang="en-US" dirty="0"/>
          </a:p>
        </p:txBody>
      </p:sp>
      <p:sp>
        <p:nvSpPr>
          <p:cNvPr id="4" name="Slide Number Placeholder 3"/>
          <p:cNvSpPr>
            <a:spLocks noGrp="1"/>
          </p:cNvSpPr>
          <p:nvPr>
            <p:ph type="sldNum" sz="quarter" idx="12"/>
          </p:nvPr>
        </p:nvSpPr>
        <p:spPr/>
        <p:txBody>
          <a:bodyPr/>
          <a:lstStyle/>
          <a:p>
            <a:fld id="{4F482CF9-726F-4754-B6B9-4B5BD696CE39}" type="slidenum">
              <a:rPr lang="en-US" smtClean="0"/>
              <a:pPr/>
              <a:t>23</a:t>
            </a:fld>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914400" y="35942"/>
            <a:ext cx="7418070" cy="649857"/>
          </a:xfrm>
        </p:spPr>
        <p:txBody>
          <a:bodyPr>
            <a:normAutofit/>
          </a:bodyPr>
          <a:lstStyle/>
          <a:p>
            <a:pPr algn="l"/>
            <a:r>
              <a:rPr lang="en-US" dirty="0"/>
              <a:t>Techniques for effective </a:t>
            </a:r>
            <a:r>
              <a:rPr lang="en-US" dirty="0" smtClean="0"/>
              <a:t>ingratiation</a:t>
            </a:r>
            <a:endParaRPr lang="en-US" dirty="0"/>
          </a:p>
        </p:txBody>
      </p:sp>
      <p:sp>
        <p:nvSpPr>
          <p:cNvPr id="92163" name="Rectangle 3"/>
          <p:cNvSpPr>
            <a:spLocks noGrp="1" noChangeArrowheads="1"/>
          </p:cNvSpPr>
          <p:nvPr>
            <p:ph idx="1"/>
          </p:nvPr>
        </p:nvSpPr>
        <p:spPr>
          <a:xfrm>
            <a:off x="822960" y="1100628"/>
            <a:ext cx="6492240" cy="3928572"/>
          </a:xfrm>
        </p:spPr>
        <p:txBody>
          <a:bodyPr>
            <a:normAutofit/>
          </a:bodyPr>
          <a:lstStyle/>
          <a:p>
            <a:pPr>
              <a:buNone/>
            </a:pPr>
            <a:r>
              <a:rPr lang="en-US" sz="2400" b="1" dirty="0" smtClean="0"/>
              <a:t>Brown-Nosing 101</a:t>
            </a:r>
          </a:p>
          <a:p>
            <a:pPr marL="402336" indent="-173736">
              <a:lnSpc>
                <a:spcPct val="90000"/>
              </a:lnSpc>
              <a:spcBef>
                <a:spcPts val="1200"/>
              </a:spcBef>
              <a:buClr>
                <a:schemeClr val="accent2"/>
              </a:buClr>
              <a:buFont typeface="Wingdings" pitchFamily="2" charset="2"/>
              <a:buChar char="§"/>
            </a:pPr>
            <a:r>
              <a:rPr lang="en-US" sz="1800" b="0" dirty="0" smtClean="0"/>
              <a:t>Make </a:t>
            </a:r>
            <a:r>
              <a:rPr lang="en-US" sz="1800" b="0" dirty="0"/>
              <a:t>the praise </a:t>
            </a:r>
            <a:r>
              <a:rPr lang="en-US" sz="1800" b="0" dirty="0" smtClean="0"/>
              <a:t>credible</a:t>
            </a:r>
            <a:endParaRPr lang="en-US" sz="1800" b="0" dirty="0"/>
          </a:p>
          <a:p>
            <a:pPr marL="402336" indent="-173736">
              <a:lnSpc>
                <a:spcPct val="90000"/>
              </a:lnSpc>
              <a:spcBef>
                <a:spcPts val="1200"/>
              </a:spcBef>
              <a:buClr>
                <a:schemeClr val="accent2"/>
              </a:buClr>
              <a:buFont typeface="Wingdings" pitchFamily="2" charset="2"/>
              <a:buChar char="§"/>
            </a:pPr>
            <a:r>
              <a:rPr lang="en-US" sz="1800" b="0" dirty="0"/>
              <a:t>P</a:t>
            </a:r>
            <a:r>
              <a:rPr lang="en-US" sz="1800" b="0" dirty="0" smtClean="0"/>
              <a:t>raise </a:t>
            </a:r>
            <a:r>
              <a:rPr lang="en-US" sz="1800" b="0" dirty="0"/>
              <a:t>an attribute about which the target is </a:t>
            </a:r>
            <a:r>
              <a:rPr lang="en-US" sz="1800" b="0" dirty="0" smtClean="0"/>
              <a:t>insecure</a:t>
            </a:r>
            <a:endParaRPr lang="en-US" sz="1800" b="0" dirty="0"/>
          </a:p>
          <a:p>
            <a:pPr marL="402336" indent="-173736">
              <a:lnSpc>
                <a:spcPct val="90000"/>
              </a:lnSpc>
              <a:spcBef>
                <a:spcPts val="1200"/>
              </a:spcBef>
              <a:buClr>
                <a:schemeClr val="accent2"/>
              </a:buClr>
              <a:buFont typeface="Wingdings" pitchFamily="2" charset="2"/>
              <a:buChar char="§"/>
            </a:pPr>
            <a:r>
              <a:rPr lang="en-US" sz="1800" b="0" dirty="0"/>
              <a:t>B</a:t>
            </a:r>
            <a:r>
              <a:rPr lang="en-US" sz="1800" b="0" dirty="0" smtClean="0"/>
              <a:t>e discerning; notice things about people</a:t>
            </a:r>
            <a:endParaRPr lang="en-US" sz="1800" b="0" dirty="0"/>
          </a:p>
          <a:p>
            <a:pPr marL="402336" indent="-173736">
              <a:lnSpc>
                <a:spcPct val="90000"/>
              </a:lnSpc>
              <a:spcBef>
                <a:spcPts val="1200"/>
              </a:spcBef>
              <a:buClr>
                <a:schemeClr val="accent2"/>
              </a:buClr>
              <a:buFont typeface="Wingdings" pitchFamily="2" charset="2"/>
              <a:buChar char="§"/>
            </a:pPr>
            <a:r>
              <a:rPr lang="en-US" sz="1800" b="0" dirty="0"/>
              <a:t>M</a:t>
            </a:r>
            <a:r>
              <a:rPr lang="en-US" sz="1800" b="0" dirty="0" smtClean="0"/>
              <a:t>ake </a:t>
            </a:r>
            <a:r>
              <a:rPr lang="en-US" sz="1800" b="0" dirty="0"/>
              <a:t>sure the praise is not merely seen as </a:t>
            </a:r>
            <a:r>
              <a:rPr lang="en-US" sz="1800" b="0" dirty="0" smtClean="0"/>
              <a:t>normative</a:t>
            </a:r>
            <a:endParaRPr lang="en-US" sz="1800" b="0" dirty="0"/>
          </a:p>
          <a:p>
            <a:pPr marL="402336" indent="-173736">
              <a:lnSpc>
                <a:spcPct val="90000"/>
              </a:lnSpc>
              <a:spcBef>
                <a:spcPts val="1200"/>
              </a:spcBef>
              <a:buClr>
                <a:schemeClr val="accent2"/>
              </a:buClr>
              <a:buFont typeface="Wingdings" pitchFamily="2" charset="2"/>
              <a:buChar char="§"/>
            </a:pPr>
            <a:r>
              <a:rPr lang="en-US" sz="1800" b="0" dirty="0"/>
              <a:t> </a:t>
            </a:r>
            <a:r>
              <a:rPr lang="en-US" sz="1800" b="0" dirty="0" smtClean="0"/>
              <a:t>Avoid </a:t>
            </a:r>
            <a:r>
              <a:rPr lang="en-US" sz="1800" b="0" dirty="0"/>
              <a:t>the negative effects of </a:t>
            </a:r>
            <a:r>
              <a:rPr lang="en-US" sz="1800" b="0" dirty="0" smtClean="0"/>
              <a:t>praise</a:t>
            </a:r>
            <a:endParaRPr lang="en-US" sz="1800" b="0" dirty="0"/>
          </a:p>
        </p:txBody>
      </p:sp>
      <p:sp>
        <p:nvSpPr>
          <p:cNvPr id="5" name="Footer Placeholder 4"/>
          <p:cNvSpPr>
            <a:spLocks noGrp="1"/>
          </p:cNvSpPr>
          <p:nvPr>
            <p:ph type="ftr" sz="quarter" idx="11"/>
          </p:nvPr>
        </p:nvSpPr>
        <p:spPr>
          <a:xfrm>
            <a:off x="914400" y="6172201"/>
            <a:ext cx="7315200" cy="685799"/>
          </a:xfrm>
        </p:spPr>
        <p:txBody>
          <a:bodyPr/>
          <a:lstStyle/>
          <a:p>
            <a:r>
              <a:rPr lang="en-US" dirty="0" smtClean="0"/>
              <a:t>Copyright © 2014, Pearson Education, Inc. All Rights Reserved</a:t>
            </a:r>
            <a:endParaRPr lang="en-US" dirty="0"/>
          </a:p>
        </p:txBody>
      </p:sp>
      <p:sp>
        <p:nvSpPr>
          <p:cNvPr id="4" name="Slide Number Placeholder 3"/>
          <p:cNvSpPr>
            <a:spLocks noGrp="1"/>
          </p:cNvSpPr>
          <p:nvPr>
            <p:ph type="sldNum" sz="quarter" idx="12"/>
          </p:nvPr>
        </p:nvSpPr>
        <p:spPr/>
        <p:txBody>
          <a:bodyPr/>
          <a:lstStyle/>
          <a:p>
            <a:fld id="{4F482CF9-726F-4754-B6B9-4B5BD696CE39}" type="slidenum">
              <a:rPr lang="en-US" smtClean="0"/>
              <a:pPr/>
              <a:t>24</a:t>
            </a:fld>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7" name="Rectangle 5"/>
          <p:cNvSpPr>
            <a:spLocks noGrp="1" noChangeArrowheads="1"/>
          </p:cNvSpPr>
          <p:nvPr>
            <p:ph type="title"/>
          </p:nvPr>
        </p:nvSpPr>
        <p:spPr>
          <a:xfrm>
            <a:off x="838200" y="35942"/>
            <a:ext cx="7494270" cy="649857"/>
          </a:xfrm>
        </p:spPr>
        <p:txBody>
          <a:bodyPr>
            <a:normAutofit/>
          </a:bodyPr>
          <a:lstStyle/>
          <a:p>
            <a:pPr algn="l"/>
            <a:r>
              <a:rPr lang="en-US" dirty="0"/>
              <a:t>Combining motivational appeals</a:t>
            </a:r>
          </a:p>
        </p:txBody>
      </p:sp>
      <p:sp>
        <p:nvSpPr>
          <p:cNvPr id="100356" name="Rectangle 4"/>
          <p:cNvSpPr>
            <a:spLocks noGrp="1" noChangeArrowheads="1"/>
          </p:cNvSpPr>
          <p:nvPr>
            <p:ph idx="1"/>
          </p:nvPr>
        </p:nvSpPr>
        <p:spPr>
          <a:xfrm>
            <a:off x="914400" y="1100628"/>
            <a:ext cx="7429500" cy="3579849"/>
          </a:xfrm>
        </p:spPr>
        <p:txBody>
          <a:bodyPr/>
          <a:lstStyle/>
          <a:p>
            <a:pPr>
              <a:spcBef>
                <a:spcPts val="1200"/>
              </a:spcBef>
            </a:pPr>
            <a:r>
              <a:rPr lang="en-US" dirty="0"/>
              <a:t>good cop/ bad cop</a:t>
            </a:r>
          </a:p>
          <a:p>
            <a:pPr>
              <a:spcBef>
                <a:spcPts val="1200"/>
              </a:spcBef>
            </a:pPr>
            <a:r>
              <a:rPr lang="en-US" dirty="0"/>
              <a:t>threat + promise</a:t>
            </a:r>
          </a:p>
          <a:p>
            <a:pPr>
              <a:spcBef>
                <a:spcPts val="1200"/>
              </a:spcBef>
            </a:pPr>
            <a:r>
              <a:rPr lang="en-US" dirty="0"/>
              <a:t>guilt + pity </a:t>
            </a:r>
          </a:p>
          <a:p>
            <a:pPr>
              <a:spcBef>
                <a:spcPts val="1200"/>
              </a:spcBef>
            </a:pPr>
            <a:r>
              <a:rPr lang="en-US" dirty="0"/>
              <a:t>sex + pity (Penthouse and PETA ads)</a:t>
            </a:r>
          </a:p>
        </p:txBody>
      </p:sp>
      <p:sp>
        <p:nvSpPr>
          <p:cNvPr id="5" name="Footer Placeholder 4"/>
          <p:cNvSpPr>
            <a:spLocks noGrp="1"/>
          </p:cNvSpPr>
          <p:nvPr>
            <p:ph type="ftr" sz="quarter" idx="11"/>
          </p:nvPr>
        </p:nvSpPr>
        <p:spPr>
          <a:xfrm>
            <a:off x="914400" y="6172201"/>
            <a:ext cx="7315200" cy="685799"/>
          </a:xfrm>
        </p:spPr>
        <p:txBody>
          <a:bodyPr/>
          <a:lstStyle/>
          <a:p>
            <a:r>
              <a:rPr lang="en-US" dirty="0" smtClean="0"/>
              <a:t>Copyright © 2014, Pearson Education, Inc. All Rights Reserved</a:t>
            </a:r>
            <a:endParaRPr lang="en-US" dirty="0"/>
          </a:p>
        </p:txBody>
      </p:sp>
      <p:sp>
        <p:nvSpPr>
          <p:cNvPr id="4" name="Slide Number Placeholder 3"/>
          <p:cNvSpPr>
            <a:spLocks noGrp="1"/>
          </p:cNvSpPr>
          <p:nvPr>
            <p:ph type="sldNum" sz="quarter" idx="12"/>
          </p:nvPr>
        </p:nvSpPr>
        <p:spPr/>
        <p:txBody>
          <a:bodyPr/>
          <a:lstStyle/>
          <a:p>
            <a:fld id="{4F482CF9-726F-4754-B6B9-4B5BD696CE39}" type="slidenum">
              <a:rPr lang="en-US" smtClean="0"/>
              <a:pPr/>
              <a:t>25</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914400" y="34159"/>
            <a:ext cx="7418070" cy="548640"/>
          </a:xfrm>
        </p:spPr>
        <p:txBody>
          <a:bodyPr>
            <a:normAutofit/>
          </a:bodyPr>
          <a:lstStyle/>
          <a:p>
            <a:pPr algn="l"/>
            <a:r>
              <a:rPr lang="en-US" dirty="0"/>
              <a:t>What are motivational appeals?</a:t>
            </a:r>
          </a:p>
        </p:txBody>
      </p:sp>
      <p:sp>
        <p:nvSpPr>
          <p:cNvPr id="48131" name="Rectangle 3"/>
          <p:cNvSpPr>
            <a:spLocks noGrp="1" noChangeArrowheads="1"/>
          </p:cNvSpPr>
          <p:nvPr>
            <p:ph idx="1"/>
          </p:nvPr>
        </p:nvSpPr>
        <p:spPr>
          <a:xfrm>
            <a:off x="914400" y="1100628"/>
            <a:ext cx="6400800" cy="3928572"/>
          </a:xfrm>
        </p:spPr>
        <p:txBody>
          <a:bodyPr>
            <a:normAutofit/>
          </a:bodyPr>
          <a:lstStyle/>
          <a:p>
            <a:pPr marL="0" indent="0"/>
            <a:r>
              <a:rPr lang="en-US" sz="2000" dirty="0"/>
              <a:t>Definition: "external inducements, often of an emotional nature, which are designed to increase an individual's drive to undertake some course of action" (Gass &amp; Seiter, </a:t>
            </a:r>
            <a:r>
              <a:rPr lang="en-US" sz="2000" dirty="0" smtClean="0"/>
              <a:t>20114</a:t>
            </a:r>
            <a:endParaRPr lang="en-US" sz="2000" dirty="0"/>
          </a:p>
          <a:p>
            <a:pPr marL="402336" lvl="1">
              <a:lnSpc>
                <a:spcPct val="90000"/>
              </a:lnSpc>
              <a:spcBef>
                <a:spcPts val="1200"/>
              </a:spcBef>
            </a:pPr>
            <a:r>
              <a:rPr lang="en-US" sz="1800" b="1" dirty="0"/>
              <a:t>Intrinsic motivation: </a:t>
            </a:r>
            <a:r>
              <a:rPr lang="en-US" sz="1800" dirty="0"/>
              <a:t>an internal desire or drive</a:t>
            </a:r>
          </a:p>
          <a:p>
            <a:pPr marL="402336" lvl="1">
              <a:lnSpc>
                <a:spcPct val="90000"/>
              </a:lnSpc>
              <a:spcBef>
                <a:spcPts val="1200"/>
              </a:spcBef>
            </a:pPr>
            <a:r>
              <a:rPr lang="en-US" sz="1800" b="1" dirty="0"/>
              <a:t>Extrinsic motivation: </a:t>
            </a:r>
            <a:r>
              <a:rPr lang="en-US" sz="1800" dirty="0"/>
              <a:t>an external </a:t>
            </a:r>
            <a:r>
              <a:rPr lang="en-US" sz="1800" dirty="0" smtClean="0"/>
              <a:t>incentive</a:t>
            </a:r>
            <a:r>
              <a:rPr lang="en-US" sz="1800" dirty="0"/>
              <a:t> </a:t>
            </a:r>
            <a:r>
              <a:rPr lang="en-US" sz="1800" dirty="0" smtClean="0"/>
              <a:t>or disincentive</a:t>
            </a:r>
            <a:endParaRPr lang="en-US" sz="1800" dirty="0"/>
          </a:p>
          <a:p>
            <a:pPr marL="630936" lvl="2">
              <a:lnSpc>
                <a:spcPct val="90000"/>
              </a:lnSpc>
              <a:spcBef>
                <a:spcPts val="1200"/>
              </a:spcBef>
            </a:pPr>
            <a:r>
              <a:rPr lang="en-US" sz="1800" dirty="0" smtClean="0"/>
              <a:t>May be positive, prosocial or negative, antisocial</a:t>
            </a:r>
            <a:endParaRPr lang="en-US" sz="1800" dirty="0"/>
          </a:p>
          <a:p>
            <a:pPr marL="630936" lvl="2">
              <a:lnSpc>
                <a:spcPct val="90000"/>
              </a:lnSpc>
              <a:spcBef>
                <a:spcPts val="1200"/>
              </a:spcBef>
            </a:pPr>
            <a:r>
              <a:rPr lang="en-US" sz="1800" dirty="0" smtClean="0"/>
              <a:t>May be activating, energizing, or calming, soothing</a:t>
            </a:r>
            <a:endParaRPr lang="en-US" sz="1800" dirty="0"/>
          </a:p>
        </p:txBody>
      </p:sp>
      <p:sp>
        <p:nvSpPr>
          <p:cNvPr id="5" name="Footer Placeholder 4"/>
          <p:cNvSpPr>
            <a:spLocks noGrp="1"/>
          </p:cNvSpPr>
          <p:nvPr>
            <p:ph type="ftr" sz="quarter" idx="11"/>
          </p:nvPr>
        </p:nvSpPr>
        <p:spPr>
          <a:xfrm>
            <a:off x="914400" y="6172200"/>
            <a:ext cx="7315200" cy="685799"/>
          </a:xfrm>
        </p:spPr>
        <p:txBody>
          <a:bodyPr/>
          <a:lstStyle/>
          <a:p>
            <a:pPr algn="ctr"/>
            <a:r>
              <a:rPr lang="en-US" sz="1200" dirty="0" smtClean="0">
                <a:latin typeface="+mn-lt"/>
              </a:rPr>
              <a:t>Copyright © 2014, Pearson Education, Inc. All Rights Reserved</a:t>
            </a:r>
            <a:endParaRPr lang="en-US" sz="1200" dirty="0">
              <a:latin typeface="+mn-lt"/>
            </a:endParaRPr>
          </a:p>
        </p:txBody>
      </p:sp>
      <p:sp>
        <p:nvSpPr>
          <p:cNvPr id="4" name="Slide Number Placeholder 3"/>
          <p:cNvSpPr>
            <a:spLocks noGrp="1"/>
          </p:cNvSpPr>
          <p:nvPr>
            <p:ph type="sldNum" sz="quarter" idx="12"/>
          </p:nvPr>
        </p:nvSpPr>
        <p:spPr/>
        <p:txBody>
          <a:bodyPr/>
          <a:lstStyle/>
          <a:p>
            <a:fld id="{4F482CF9-726F-4754-B6B9-4B5BD696CE39}" type="slidenum">
              <a:rPr lang="en-US" smtClean="0"/>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3648"/>
            <a:ext cx="7520940" cy="662152"/>
          </a:xfrm>
        </p:spPr>
        <p:txBody>
          <a:bodyPr/>
          <a:lstStyle/>
          <a:p>
            <a:r>
              <a:rPr lang="en-US" dirty="0" smtClean="0"/>
              <a:t>Emotional marketing</a:t>
            </a:r>
            <a:endParaRPr lang="en-US" dirty="0"/>
          </a:p>
        </p:txBody>
      </p:sp>
      <p:sp>
        <p:nvSpPr>
          <p:cNvPr id="3" name="Content Placeholder 2"/>
          <p:cNvSpPr>
            <a:spLocks noGrp="1"/>
          </p:cNvSpPr>
          <p:nvPr>
            <p:ph idx="1"/>
          </p:nvPr>
        </p:nvSpPr>
        <p:spPr>
          <a:xfrm>
            <a:off x="914400" y="990600"/>
            <a:ext cx="5486400" cy="3928572"/>
          </a:xfrm>
        </p:spPr>
        <p:txBody>
          <a:bodyPr/>
          <a:lstStyle/>
          <a:p>
            <a:pPr marL="0" indent="0"/>
            <a:r>
              <a:rPr lang="en-US" sz="2000" dirty="0" smtClean="0"/>
              <a:t>Attachment theory</a:t>
            </a:r>
          </a:p>
          <a:p>
            <a:pPr marL="402336" indent="-173736">
              <a:lnSpc>
                <a:spcPct val="80000"/>
              </a:lnSpc>
              <a:spcBef>
                <a:spcPts val="1200"/>
              </a:spcBef>
              <a:buClr>
                <a:schemeClr val="accent2"/>
              </a:buClr>
              <a:buFont typeface="Wingdings" pitchFamily="2" charset="2"/>
              <a:buChar char="§"/>
            </a:pPr>
            <a:r>
              <a:rPr lang="en-US" sz="1800" b="0" dirty="0" smtClean="0"/>
              <a:t>People develop emotional attachments to specific brands</a:t>
            </a:r>
          </a:p>
          <a:p>
            <a:pPr marL="402336" indent="-173736">
              <a:lnSpc>
                <a:spcPct val="80000"/>
              </a:lnSpc>
              <a:spcBef>
                <a:spcPts val="1200"/>
              </a:spcBef>
              <a:buClr>
                <a:schemeClr val="accent2"/>
              </a:buClr>
              <a:buFont typeface="Wingdings" pitchFamily="2" charset="2"/>
              <a:buChar char="§"/>
            </a:pPr>
            <a:r>
              <a:rPr lang="en-US" sz="1800" b="0" dirty="0" smtClean="0"/>
              <a:t>They are fiercely loyal to those brands</a:t>
            </a:r>
          </a:p>
          <a:p>
            <a:pPr marL="402336" indent="-173736">
              <a:lnSpc>
                <a:spcPct val="80000"/>
              </a:lnSpc>
              <a:spcBef>
                <a:spcPts val="1200"/>
              </a:spcBef>
              <a:buClr>
                <a:schemeClr val="accent2"/>
              </a:buClr>
              <a:buFont typeface="Wingdings" pitchFamily="2" charset="2"/>
              <a:buChar char="§"/>
            </a:pPr>
            <a:r>
              <a:rPr lang="en-US" sz="1800" b="0" dirty="0" smtClean="0"/>
              <a:t>Examples: Apple, Gibson guitars, Dunkin’ Donuts</a:t>
            </a:r>
          </a:p>
          <a:p>
            <a:pPr marL="0" indent="0">
              <a:lnSpc>
                <a:spcPct val="80000"/>
              </a:lnSpc>
              <a:spcBef>
                <a:spcPts val="1200"/>
              </a:spcBef>
              <a:buClr>
                <a:schemeClr val="accent2"/>
              </a:buClr>
            </a:pPr>
            <a:r>
              <a:rPr lang="en-US" dirty="0" smtClean="0"/>
              <a:t>Consumers connect with brands on an emotional level</a:t>
            </a:r>
          </a:p>
          <a:p>
            <a:pPr marL="402336" lvl="1" indent="-169164">
              <a:lnSpc>
                <a:spcPct val="80000"/>
              </a:lnSpc>
              <a:spcBef>
                <a:spcPts val="1200"/>
              </a:spcBef>
            </a:pPr>
            <a:r>
              <a:rPr lang="en-US" sz="1800" dirty="0" smtClean="0"/>
              <a:t>The brand becomes an extension of the self</a:t>
            </a:r>
          </a:p>
          <a:p>
            <a:pPr marL="402336" lvl="1" indent="-169164">
              <a:lnSpc>
                <a:spcPct val="80000"/>
              </a:lnSpc>
              <a:spcBef>
                <a:spcPts val="1200"/>
              </a:spcBef>
            </a:pPr>
            <a:r>
              <a:rPr lang="en-US" sz="1800" dirty="0" smtClean="0"/>
              <a:t>Example: A person who drives an electric car may imbue the brand with his/her eco-mindedness</a:t>
            </a:r>
            <a:r>
              <a:rPr lang="en-US" sz="1800" b="0" dirty="0"/>
              <a:t>	</a:t>
            </a:r>
          </a:p>
        </p:txBody>
      </p:sp>
      <p:sp>
        <p:nvSpPr>
          <p:cNvPr id="4" name="Footer Placeholder 3"/>
          <p:cNvSpPr>
            <a:spLocks noGrp="1"/>
          </p:cNvSpPr>
          <p:nvPr>
            <p:ph type="ftr" sz="quarter" idx="11"/>
          </p:nvPr>
        </p:nvSpPr>
        <p:spPr>
          <a:xfrm>
            <a:off x="914400" y="6172200"/>
            <a:ext cx="7327514" cy="685800"/>
          </a:xfrm>
        </p:spPr>
        <p:txBody>
          <a:bodyPr/>
          <a:lstStyle/>
          <a:p>
            <a:r>
              <a:rPr lang="en-US" dirty="0" smtClean="0"/>
              <a:t>Copyright © 2014, Pearson Education, Inc. All Rights Reserved</a:t>
            </a:r>
            <a:endParaRPr lang="en-US" dirty="0"/>
          </a:p>
        </p:txBody>
      </p:sp>
      <p:sp>
        <p:nvSpPr>
          <p:cNvPr id="5" name="Slide Number Placeholder 4"/>
          <p:cNvSpPr>
            <a:spLocks noGrp="1"/>
          </p:cNvSpPr>
          <p:nvPr>
            <p:ph type="sldNum" sz="quarter" idx="12"/>
          </p:nvPr>
        </p:nvSpPr>
        <p:spPr/>
        <p:txBody>
          <a:bodyPr/>
          <a:lstStyle/>
          <a:p>
            <a:fld id="{4F482CF9-726F-4754-B6B9-4B5BD696CE39}" type="slidenum">
              <a:rPr lang="en-US" smtClean="0"/>
              <a:pPr/>
              <a:t>4</a:t>
            </a:fld>
            <a:endParaRPr lang="en-US" dirty="0"/>
          </a:p>
        </p:txBody>
      </p:sp>
    </p:spTree>
    <p:extLst>
      <p:ext uri="{BB962C8B-B14F-4D97-AF65-F5344CB8AC3E}">
        <p14:creationId xmlns:p14="http://schemas.microsoft.com/office/powerpoint/2010/main" val="31076842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914400" y="0"/>
            <a:ext cx="7520940" cy="1143000"/>
          </a:xfrm>
        </p:spPr>
        <p:txBody>
          <a:bodyPr>
            <a:noAutofit/>
          </a:bodyPr>
          <a:lstStyle/>
          <a:p>
            <a:pPr algn="l"/>
            <a:r>
              <a:rPr lang="en-US" dirty="0"/>
              <a:t>Logical versus emotional appeals: A false dichotomy</a:t>
            </a:r>
          </a:p>
        </p:txBody>
      </p:sp>
      <p:sp>
        <p:nvSpPr>
          <p:cNvPr id="49155" name="Rectangle 3"/>
          <p:cNvSpPr>
            <a:spLocks noGrp="1" noChangeArrowheads="1"/>
          </p:cNvSpPr>
          <p:nvPr>
            <p:ph idx="1"/>
          </p:nvPr>
        </p:nvSpPr>
        <p:spPr>
          <a:xfrm>
            <a:off x="914400" y="1371600"/>
            <a:ext cx="5791200" cy="3657600"/>
          </a:xfrm>
        </p:spPr>
        <p:txBody>
          <a:bodyPr>
            <a:normAutofit/>
          </a:bodyPr>
          <a:lstStyle/>
          <a:p>
            <a:pPr>
              <a:lnSpc>
                <a:spcPct val="90000"/>
              </a:lnSpc>
              <a:spcBef>
                <a:spcPts val="600"/>
              </a:spcBef>
            </a:pPr>
            <a:r>
              <a:rPr lang="en-US" dirty="0"/>
              <a:t>Aristotelian </a:t>
            </a:r>
            <a:r>
              <a:rPr lang="en-US" dirty="0" smtClean="0"/>
              <a:t>typology</a:t>
            </a:r>
          </a:p>
          <a:p>
            <a:pPr lvl="1"/>
            <a:r>
              <a:rPr lang="en-US" sz="1800" dirty="0" smtClean="0"/>
              <a:t>Ethos is based on source credibility.</a:t>
            </a:r>
          </a:p>
          <a:p>
            <a:pPr lvl="1"/>
            <a:r>
              <a:rPr lang="en-US" sz="1800" dirty="0" smtClean="0"/>
              <a:t>Logos is based on logic and reasoning.</a:t>
            </a:r>
          </a:p>
          <a:p>
            <a:pPr lvl="1"/>
            <a:r>
              <a:rPr lang="en-US" sz="1800" dirty="0" smtClean="0"/>
              <a:t>Pathos is based on emotion.</a:t>
            </a:r>
            <a:endParaRPr lang="en-US" sz="1800" dirty="0"/>
          </a:p>
          <a:p>
            <a:pPr>
              <a:lnSpc>
                <a:spcPct val="90000"/>
              </a:lnSpc>
              <a:spcBef>
                <a:spcPts val="1200"/>
              </a:spcBef>
            </a:pPr>
            <a:r>
              <a:rPr lang="en-US" dirty="0" smtClean="0"/>
              <a:t>People aren’t strictly rational.</a:t>
            </a:r>
          </a:p>
          <a:p>
            <a:pPr lvl="1">
              <a:spcBef>
                <a:spcPts val="1200"/>
              </a:spcBef>
            </a:pPr>
            <a:r>
              <a:rPr lang="en-US" dirty="0" smtClean="0"/>
              <a:t>When </a:t>
            </a:r>
            <a:r>
              <a:rPr lang="en-US" dirty="0"/>
              <a:t>people </a:t>
            </a:r>
            <a:r>
              <a:rPr lang="en-US" u="sng" dirty="0"/>
              <a:t>agree</a:t>
            </a:r>
            <a:r>
              <a:rPr lang="en-US" dirty="0"/>
              <a:t> with </a:t>
            </a:r>
            <a:r>
              <a:rPr lang="en-US" dirty="0" smtClean="0"/>
              <a:t>the conclusion</a:t>
            </a:r>
            <a:r>
              <a:rPr lang="en-US" dirty="0"/>
              <a:t>, they tend to think </a:t>
            </a:r>
            <a:r>
              <a:rPr lang="en-US" dirty="0" smtClean="0"/>
              <a:t>a persuasive message </a:t>
            </a:r>
            <a:r>
              <a:rPr lang="en-US" dirty="0"/>
              <a:t>is “</a:t>
            </a:r>
            <a:r>
              <a:rPr lang="en-US" dirty="0" smtClean="0"/>
              <a:t>rational.”</a:t>
            </a:r>
          </a:p>
          <a:p>
            <a:pPr lvl="1">
              <a:spcBef>
                <a:spcPts val="1200"/>
              </a:spcBef>
            </a:pPr>
            <a:r>
              <a:rPr lang="en-US" dirty="0" smtClean="0"/>
              <a:t>when </a:t>
            </a:r>
            <a:r>
              <a:rPr lang="en-US" dirty="0"/>
              <a:t>they </a:t>
            </a:r>
            <a:r>
              <a:rPr lang="en-US" u="sng" dirty="0"/>
              <a:t>disagree</a:t>
            </a:r>
            <a:r>
              <a:rPr lang="en-US" dirty="0"/>
              <a:t> </a:t>
            </a:r>
            <a:r>
              <a:rPr lang="en-US" dirty="0" smtClean="0"/>
              <a:t>with the conclusion, they tend to think a persuasive message is “emotional</a:t>
            </a:r>
            <a:r>
              <a:rPr lang="en-US" dirty="0"/>
              <a:t>.”</a:t>
            </a:r>
          </a:p>
          <a:p>
            <a:pPr>
              <a:lnSpc>
                <a:spcPct val="90000"/>
              </a:lnSpc>
            </a:pPr>
            <a:endParaRPr lang="en-US" sz="2400" dirty="0"/>
          </a:p>
        </p:txBody>
      </p:sp>
      <p:sp>
        <p:nvSpPr>
          <p:cNvPr id="5" name="Footer Placeholder 4"/>
          <p:cNvSpPr>
            <a:spLocks noGrp="1"/>
          </p:cNvSpPr>
          <p:nvPr>
            <p:ph type="ftr" sz="quarter" idx="11"/>
          </p:nvPr>
        </p:nvSpPr>
        <p:spPr>
          <a:xfrm>
            <a:off x="914400" y="6172200"/>
            <a:ext cx="7315200" cy="685799"/>
          </a:xfrm>
        </p:spPr>
        <p:txBody>
          <a:bodyPr/>
          <a:lstStyle/>
          <a:p>
            <a:r>
              <a:rPr lang="en-US" dirty="0" smtClean="0"/>
              <a:t>Copyright © 2014, Pearson Education, Inc. All Rights Reserved</a:t>
            </a:r>
            <a:endParaRPr lang="en-US" dirty="0"/>
          </a:p>
        </p:txBody>
      </p:sp>
      <p:sp>
        <p:nvSpPr>
          <p:cNvPr id="4" name="Slide Number Placeholder 3"/>
          <p:cNvSpPr>
            <a:spLocks noGrp="1"/>
          </p:cNvSpPr>
          <p:nvPr>
            <p:ph type="sldNum" sz="quarter" idx="12"/>
          </p:nvPr>
        </p:nvSpPr>
        <p:spPr/>
        <p:txBody>
          <a:bodyPr/>
          <a:lstStyle/>
          <a:p>
            <a:fld id="{4F482CF9-726F-4754-B6B9-4B5BD696CE39}"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sz="half" idx="1"/>
          </p:nvPr>
        </p:nvSpPr>
        <p:spPr>
          <a:xfrm>
            <a:off x="899160" y="914400"/>
            <a:ext cx="4130040" cy="4114800"/>
          </a:xfrm>
        </p:spPr>
        <p:txBody>
          <a:bodyPr>
            <a:noAutofit/>
          </a:bodyPr>
          <a:lstStyle/>
          <a:p>
            <a:pPr>
              <a:lnSpc>
                <a:spcPct val="90000"/>
              </a:lnSpc>
              <a:spcBef>
                <a:spcPts val="600"/>
              </a:spcBef>
            </a:pPr>
            <a:r>
              <a:rPr lang="en-US" dirty="0" smtClean="0"/>
              <a:t>Misleading early research</a:t>
            </a:r>
          </a:p>
          <a:p>
            <a:pPr lvl="1">
              <a:lnSpc>
                <a:spcPct val="90000"/>
              </a:lnSpc>
              <a:spcBef>
                <a:spcPts val="600"/>
              </a:spcBef>
            </a:pPr>
            <a:r>
              <a:rPr lang="en-US" sz="1800" dirty="0" smtClean="0"/>
              <a:t>Janis &amp; Feshbach (1953) claimed there was a </a:t>
            </a:r>
            <a:r>
              <a:rPr lang="en-US" sz="1800" dirty="0"/>
              <a:t>curvilinear relationship (inverted U) for fear level and </a:t>
            </a:r>
            <a:r>
              <a:rPr lang="en-US" sz="1800" dirty="0" smtClean="0"/>
              <a:t>persuasion</a:t>
            </a:r>
            <a:endParaRPr lang="en-US" sz="1800" dirty="0"/>
          </a:p>
          <a:p>
            <a:pPr lvl="1">
              <a:lnSpc>
                <a:spcPct val="90000"/>
              </a:lnSpc>
              <a:spcBef>
                <a:spcPts val="600"/>
              </a:spcBef>
            </a:pPr>
            <a:r>
              <a:rPr lang="en-US" sz="1800" dirty="0" smtClean="0"/>
              <a:t>The study had serious flaws, however</a:t>
            </a:r>
          </a:p>
          <a:p>
            <a:pPr lvl="0" fontAlgn="auto">
              <a:lnSpc>
                <a:spcPct val="90000"/>
              </a:lnSpc>
              <a:spcBef>
                <a:spcPts val="600"/>
              </a:spcBef>
              <a:spcAft>
                <a:spcPts val="0"/>
              </a:spcAft>
            </a:pPr>
            <a:r>
              <a:rPr lang="en-US" dirty="0" smtClean="0">
                <a:solidFill>
                  <a:srgbClr val="000000"/>
                </a:solidFill>
              </a:rPr>
              <a:t>More </a:t>
            </a:r>
            <a:r>
              <a:rPr lang="en-US" dirty="0">
                <a:solidFill>
                  <a:srgbClr val="000000"/>
                </a:solidFill>
              </a:rPr>
              <a:t>recent findings</a:t>
            </a:r>
          </a:p>
          <a:p>
            <a:pPr lvl="1">
              <a:lnSpc>
                <a:spcPct val="90000"/>
              </a:lnSpc>
              <a:spcBef>
                <a:spcPts val="600"/>
              </a:spcBef>
              <a:buClr>
                <a:srgbClr val="F96A1B"/>
              </a:buClr>
            </a:pPr>
            <a:r>
              <a:rPr lang="en-US" sz="1800" dirty="0">
                <a:solidFill>
                  <a:srgbClr val="000000"/>
                </a:solidFill>
              </a:rPr>
              <a:t>Most studies, especially recent studies, have shown a </a:t>
            </a:r>
            <a:r>
              <a:rPr lang="en-US" sz="1800" u="sng" dirty="0">
                <a:solidFill>
                  <a:srgbClr val="000000"/>
                </a:solidFill>
              </a:rPr>
              <a:t>positive, linear relationship</a:t>
            </a:r>
            <a:r>
              <a:rPr lang="en-US" sz="1800" dirty="0">
                <a:solidFill>
                  <a:srgbClr val="000000"/>
                </a:solidFill>
              </a:rPr>
              <a:t> between fear level and </a:t>
            </a:r>
            <a:r>
              <a:rPr lang="en-US" sz="1800" dirty="0" smtClean="0">
                <a:solidFill>
                  <a:srgbClr val="000000"/>
                </a:solidFill>
              </a:rPr>
              <a:t>persuasion</a:t>
            </a:r>
            <a:endParaRPr lang="en-US" sz="1800" dirty="0">
              <a:solidFill>
                <a:srgbClr val="000000"/>
              </a:solidFill>
            </a:endParaRPr>
          </a:p>
          <a:p>
            <a:pPr lvl="1">
              <a:lnSpc>
                <a:spcPct val="90000"/>
              </a:lnSpc>
              <a:spcBef>
                <a:spcPts val="600"/>
              </a:spcBef>
            </a:pPr>
            <a:endParaRPr lang="en-US" sz="1800" dirty="0" smtClean="0"/>
          </a:p>
        </p:txBody>
      </p:sp>
      <p:sp>
        <p:nvSpPr>
          <p:cNvPr id="8" name="Footer Placeholder 7"/>
          <p:cNvSpPr>
            <a:spLocks noGrp="1"/>
          </p:cNvSpPr>
          <p:nvPr>
            <p:ph type="ftr" sz="quarter" idx="11"/>
          </p:nvPr>
        </p:nvSpPr>
        <p:spPr/>
        <p:txBody>
          <a:bodyPr/>
          <a:lstStyle/>
          <a:p>
            <a:r>
              <a:rPr lang="en-US" dirty="0" smtClean="0"/>
              <a:t>Copyright © 2014, Pearson Education, Inc. All Rights Reserved</a:t>
            </a:r>
            <a:endParaRPr lang="en-US" dirty="0"/>
          </a:p>
        </p:txBody>
      </p:sp>
      <p:sp>
        <p:nvSpPr>
          <p:cNvPr id="7" name="Slide Number Placeholder 6"/>
          <p:cNvSpPr>
            <a:spLocks noGrp="1"/>
          </p:cNvSpPr>
          <p:nvPr>
            <p:ph type="sldNum" sz="quarter" idx="12"/>
          </p:nvPr>
        </p:nvSpPr>
        <p:spPr/>
        <p:txBody>
          <a:bodyPr/>
          <a:lstStyle/>
          <a:p>
            <a:fld id="{45A98AE1-7447-4CF8-BCC6-AF501C61CD20}" type="slidenum">
              <a:rPr lang="en-US" smtClean="0"/>
              <a:pPr/>
              <a:t>6</a:t>
            </a:fld>
            <a:endParaRPr lang="en-US" dirty="0"/>
          </a:p>
        </p:txBody>
      </p:sp>
      <p:sp>
        <p:nvSpPr>
          <p:cNvPr id="102403" name="Rectangle 3"/>
          <p:cNvSpPr>
            <a:spLocks noGrp="1" noChangeArrowheads="1"/>
          </p:cNvSpPr>
          <p:nvPr>
            <p:ph type="title"/>
          </p:nvPr>
        </p:nvSpPr>
        <p:spPr>
          <a:xfrm>
            <a:off x="914400" y="0"/>
            <a:ext cx="7418070" cy="548640"/>
          </a:xfrm>
        </p:spPr>
        <p:txBody>
          <a:bodyPr/>
          <a:lstStyle/>
          <a:p>
            <a:pPr algn="l"/>
            <a:r>
              <a:rPr lang="en-US" dirty="0"/>
              <a:t>Fear level or intensity</a:t>
            </a:r>
          </a:p>
        </p:txBody>
      </p:sp>
      <p:pic>
        <p:nvPicPr>
          <p:cNvPr id="1026" name="Picture 2" descr="C:\Users\Robert\AppData\Local\Microsoft\Windows\Temporary Internet Files\Content.IE5\FP1EPAEE\MC900048534[1].wmf"/>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bwMode="auto">
          <a:xfrm>
            <a:off x="5372100" y="1447800"/>
            <a:ext cx="2324100" cy="227592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855887" y="12510"/>
            <a:ext cx="7520940" cy="749490"/>
          </a:xfrm>
        </p:spPr>
        <p:txBody>
          <a:bodyPr>
            <a:normAutofit/>
          </a:bodyPr>
          <a:lstStyle/>
          <a:p>
            <a:pPr algn="l"/>
            <a:r>
              <a:rPr lang="en-US" dirty="0"/>
              <a:t>Fear appeal </a:t>
            </a:r>
            <a:r>
              <a:rPr lang="en-US" dirty="0" smtClean="0"/>
              <a:t>posters from </a:t>
            </a:r>
            <a:r>
              <a:rPr lang="en-US" dirty="0"/>
              <a:t>WWII</a:t>
            </a:r>
          </a:p>
        </p:txBody>
      </p:sp>
      <p:sp>
        <p:nvSpPr>
          <p:cNvPr id="11" name="Content Placeholder 10"/>
          <p:cNvSpPr>
            <a:spLocks noGrp="1"/>
          </p:cNvSpPr>
          <p:nvPr>
            <p:ph idx="1"/>
          </p:nvPr>
        </p:nvSpPr>
        <p:spPr>
          <a:xfrm>
            <a:off x="822960" y="1100628"/>
            <a:ext cx="7520940" cy="3928572"/>
          </a:xfrm>
        </p:spPr>
        <p:txBody>
          <a:bodyPr>
            <a:normAutofit/>
          </a:bodyPr>
          <a:lstStyle/>
          <a:p>
            <a:pPr>
              <a:buNone/>
            </a:pPr>
            <a:r>
              <a:rPr lang="en-US" dirty="0" smtClean="0"/>
              <a:t>World War II posters instilled fear about sharing military secrets.</a:t>
            </a:r>
            <a:endParaRPr lang="en-US" dirty="0"/>
          </a:p>
        </p:txBody>
      </p:sp>
      <p:sp>
        <p:nvSpPr>
          <p:cNvPr id="9" name="Footer Placeholder 8"/>
          <p:cNvSpPr>
            <a:spLocks noGrp="1"/>
          </p:cNvSpPr>
          <p:nvPr>
            <p:ph type="ftr" sz="quarter" idx="11"/>
          </p:nvPr>
        </p:nvSpPr>
        <p:spPr>
          <a:xfrm>
            <a:off x="914400" y="6172201"/>
            <a:ext cx="7315200" cy="685799"/>
          </a:xfrm>
        </p:spPr>
        <p:txBody>
          <a:bodyPr/>
          <a:lstStyle/>
          <a:p>
            <a:r>
              <a:rPr lang="en-US" dirty="0" smtClean="0"/>
              <a:t>Copyright © 2014, Pearson Education, Inc. All Rights Reserved</a:t>
            </a:r>
            <a:endParaRPr lang="en-US" dirty="0"/>
          </a:p>
        </p:txBody>
      </p:sp>
      <p:sp>
        <p:nvSpPr>
          <p:cNvPr id="8" name="Slide Number Placeholder 7"/>
          <p:cNvSpPr>
            <a:spLocks noGrp="1"/>
          </p:cNvSpPr>
          <p:nvPr>
            <p:ph type="sldNum" sz="quarter" idx="12"/>
          </p:nvPr>
        </p:nvSpPr>
        <p:spPr/>
        <p:txBody>
          <a:bodyPr/>
          <a:lstStyle/>
          <a:p>
            <a:fld id="{4F482CF9-726F-4754-B6B9-4B5BD696CE39}" type="slidenum">
              <a:rPr lang="en-US" smtClean="0"/>
              <a:pPr/>
              <a:t>7</a:t>
            </a:fld>
            <a:endParaRPr lang="en-US" dirty="0"/>
          </a:p>
        </p:txBody>
      </p:sp>
      <p:pic>
        <p:nvPicPr>
          <p:cNvPr id="181250" name="Picture 2" descr="http://www.library.northwestern.edu/govpub/collections/wwii-posters/img/ww0207-04.jpg"/>
          <p:cNvPicPr>
            <a:picLocks noChangeAspect="1" noChangeArrowheads="1"/>
          </p:cNvPicPr>
          <p:nvPr/>
        </p:nvPicPr>
        <p:blipFill>
          <a:blip r:embed="rId3" cstate="print"/>
          <a:srcRect/>
          <a:stretch>
            <a:fillRect/>
          </a:stretch>
        </p:blipFill>
        <p:spPr bwMode="auto">
          <a:xfrm>
            <a:off x="1357320" y="1965278"/>
            <a:ext cx="1584320" cy="2286000"/>
          </a:xfrm>
          <a:prstGeom prst="rect">
            <a:avLst/>
          </a:prstGeom>
          <a:noFill/>
        </p:spPr>
      </p:pic>
      <p:pic>
        <p:nvPicPr>
          <p:cNvPr id="181252" name="Picture 4" descr="http://www.library.northwestern.edu/govpub/collections/wwii-posters/img/ww0207-02.jpg"/>
          <p:cNvPicPr>
            <a:picLocks noChangeAspect="1" noChangeArrowheads="1"/>
          </p:cNvPicPr>
          <p:nvPr/>
        </p:nvPicPr>
        <p:blipFill>
          <a:blip r:embed="rId4" cstate="print"/>
          <a:srcRect/>
          <a:stretch>
            <a:fillRect/>
          </a:stretch>
        </p:blipFill>
        <p:spPr bwMode="auto">
          <a:xfrm>
            <a:off x="4953000" y="1957317"/>
            <a:ext cx="1606488" cy="2276475"/>
          </a:xfrm>
          <a:prstGeom prst="rect">
            <a:avLst/>
          </a:prstGeom>
          <a:noFill/>
        </p:spPr>
      </p:pic>
      <p:pic>
        <p:nvPicPr>
          <p:cNvPr id="181254" name="Picture 6" descr="http://www.library.northwestern.edu/govpub/collections/wwii-posters/img/ww1647-84.jpg"/>
          <p:cNvPicPr>
            <a:picLocks noChangeAspect="1" noChangeArrowheads="1"/>
          </p:cNvPicPr>
          <p:nvPr/>
        </p:nvPicPr>
        <p:blipFill>
          <a:blip r:embed="rId5" cstate="print"/>
          <a:srcRect/>
          <a:stretch>
            <a:fillRect/>
          </a:stretch>
        </p:blipFill>
        <p:spPr bwMode="auto">
          <a:xfrm>
            <a:off x="6781800" y="1965278"/>
            <a:ext cx="1629146" cy="2286000"/>
          </a:xfrm>
          <a:prstGeom prst="rect">
            <a:avLst/>
          </a:prstGeom>
          <a:noFill/>
        </p:spPr>
      </p:pic>
      <p:pic>
        <p:nvPicPr>
          <p:cNvPr id="181256" name="Picture 8" descr="http://www.library.northwestern.edu/govpub/collections/wwii-posters/img/ww1647-81.jpg"/>
          <p:cNvPicPr>
            <a:picLocks noChangeAspect="1" noChangeArrowheads="1"/>
          </p:cNvPicPr>
          <p:nvPr/>
        </p:nvPicPr>
        <p:blipFill>
          <a:blip r:embed="rId6" cstate="print"/>
          <a:srcRect/>
          <a:stretch>
            <a:fillRect/>
          </a:stretch>
        </p:blipFill>
        <p:spPr bwMode="auto">
          <a:xfrm>
            <a:off x="3111767" y="1965278"/>
            <a:ext cx="1610591" cy="22860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914400" y="0"/>
            <a:ext cx="7418070" cy="762000"/>
          </a:xfrm>
        </p:spPr>
        <p:txBody>
          <a:bodyPr>
            <a:normAutofit fontScale="90000"/>
          </a:bodyPr>
          <a:lstStyle/>
          <a:p>
            <a:pPr algn="l"/>
            <a:r>
              <a:rPr lang="en-US" dirty="0" smtClean="0"/>
              <a:t>Witt’s Extended </a:t>
            </a:r>
            <a:r>
              <a:rPr lang="en-US" dirty="0"/>
              <a:t>Parallel Processing Model (EPPM)</a:t>
            </a:r>
          </a:p>
        </p:txBody>
      </p:sp>
      <p:sp>
        <p:nvSpPr>
          <p:cNvPr id="56323" name="Rectangle 3"/>
          <p:cNvSpPr>
            <a:spLocks noGrp="1" noChangeArrowheads="1"/>
          </p:cNvSpPr>
          <p:nvPr>
            <p:ph idx="1"/>
          </p:nvPr>
        </p:nvSpPr>
        <p:spPr>
          <a:xfrm>
            <a:off x="990600" y="1066800"/>
            <a:ext cx="7520940" cy="3962400"/>
          </a:xfrm>
        </p:spPr>
        <p:txBody>
          <a:bodyPr>
            <a:noAutofit/>
          </a:bodyPr>
          <a:lstStyle/>
          <a:p>
            <a:pPr>
              <a:lnSpc>
                <a:spcPct val="80000"/>
              </a:lnSpc>
              <a:spcBef>
                <a:spcPts val="1200"/>
              </a:spcBef>
            </a:pPr>
            <a:r>
              <a:rPr lang="en-US" b="1" dirty="0" smtClean="0"/>
              <a:t>danger control </a:t>
            </a:r>
          </a:p>
          <a:p>
            <a:pPr lvl="1"/>
            <a:r>
              <a:rPr lang="en-US" sz="1800" dirty="0" smtClean="0"/>
              <a:t>The receiver concentrates on ways of reducing the danger</a:t>
            </a:r>
            <a:endParaRPr lang="en-US" sz="1800" dirty="0"/>
          </a:p>
          <a:p>
            <a:pPr>
              <a:lnSpc>
                <a:spcPct val="80000"/>
              </a:lnSpc>
              <a:spcBef>
                <a:spcPts val="1200"/>
              </a:spcBef>
            </a:pPr>
            <a:r>
              <a:rPr lang="en-US" b="1" dirty="0" smtClean="0"/>
              <a:t>fear control</a:t>
            </a:r>
          </a:p>
          <a:p>
            <a:pPr lvl="1"/>
            <a:r>
              <a:rPr lang="en-US" sz="1800" dirty="0" smtClean="0"/>
              <a:t>The receiver focuses on fear itself, and becomes anxious, panicky.</a:t>
            </a:r>
            <a:endParaRPr lang="en-US" sz="1800" dirty="0"/>
          </a:p>
          <a:p>
            <a:pPr lvl="1"/>
            <a:r>
              <a:rPr lang="en-US" sz="1800" dirty="0" smtClean="0"/>
              <a:t>Effective fear appeals trigger danger control, rather than fear control</a:t>
            </a:r>
          </a:p>
          <a:p>
            <a:pPr>
              <a:lnSpc>
                <a:spcPct val="80000"/>
              </a:lnSpc>
              <a:spcBef>
                <a:spcPts val="1200"/>
              </a:spcBef>
            </a:pPr>
            <a:r>
              <a:rPr lang="en-US" b="1" dirty="0" smtClean="0"/>
              <a:t>perceived efficacy</a:t>
            </a:r>
          </a:p>
          <a:p>
            <a:pPr lvl="1"/>
            <a:r>
              <a:rPr lang="en-US" sz="1800" dirty="0" smtClean="0"/>
              <a:t>The recommended action is perceived as both effective </a:t>
            </a:r>
            <a:r>
              <a:rPr lang="en-US" sz="1800" dirty="0"/>
              <a:t>and </a:t>
            </a:r>
            <a:r>
              <a:rPr lang="en-US" sz="1800" dirty="0" smtClean="0"/>
              <a:t>feasible to avoid </a:t>
            </a:r>
            <a:r>
              <a:rPr lang="en-US" sz="1800" dirty="0"/>
              <a:t>the </a:t>
            </a:r>
            <a:r>
              <a:rPr lang="en-US" sz="1800" dirty="0" smtClean="0"/>
              <a:t>danger</a:t>
            </a:r>
            <a:endParaRPr lang="en-US" sz="1800" dirty="0"/>
          </a:p>
          <a:p>
            <a:pPr lvl="1"/>
            <a:r>
              <a:rPr lang="en-US" sz="1800" b="1" dirty="0"/>
              <a:t>response </a:t>
            </a:r>
            <a:r>
              <a:rPr lang="en-US" sz="1800" b="1" dirty="0" smtClean="0"/>
              <a:t>efficacy</a:t>
            </a:r>
            <a:r>
              <a:rPr lang="en-US" sz="1800" dirty="0" smtClean="0"/>
              <a:t>: “It </a:t>
            </a:r>
            <a:r>
              <a:rPr lang="en-US" sz="1800" dirty="0"/>
              <a:t>will </a:t>
            </a:r>
            <a:r>
              <a:rPr lang="en-US" sz="1800" dirty="0" smtClean="0"/>
              <a:t>work.”</a:t>
            </a:r>
            <a:endParaRPr lang="en-US" sz="1800" dirty="0"/>
          </a:p>
          <a:p>
            <a:pPr lvl="1"/>
            <a:r>
              <a:rPr lang="en-US" sz="1800" b="1" dirty="0"/>
              <a:t>self </a:t>
            </a:r>
            <a:r>
              <a:rPr lang="en-US" sz="1800" b="1" dirty="0" smtClean="0"/>
              <a:t>efficacy:</a:t>
            </a:r>
            <a:r>
              <a:rPr lang="en-US" sz="1800" dirty="0" smtClean="0"/>
              <a:t> “I </a:t>
            </a:r>
            <a:r>
              <a:rPr lang="en-US" sz="1800" dirty="0"/>
              <a:t>can do </a:t>
            </a:r>
            <a:r>
              <a:rPr lang="en-US" sz="1800" dirty="0" smtClean="0"/>
              <a:t>this.”</a:t>
            </a:r>
            <a:endParaRPr lang="en-US" sz="1800" dirty="0"/>
          </a:p>
        </p:txBody>
      </p:sp>
      <p:sp>
        <p:nvSpPr>
          <p:cNvPr id="5" name="Footer Placeholder 4"/>
          <p:cNvSpPr>
            <a:spLocks noGrp="1"/>
          </p:cNvSpPr>
          <p:nvPr>
            <p:ph type="ftr" sz="quarter" idx="11"/>
          </p:nvPr>
        </p:nvSpPr>
        <p:spPr>
          <a:xfrm>
            <a:off x="914400" y="6172201"/>
            <a:ext cx="7315200" cy="685799"/>
          </a:xfrm>
        </p:spPr>
        <p:txBody>
          <a:bodyPr/>
          <a:lstStyle/>
          <a:p>
            <a:r>
              <a:rPr lang="en-US" dirty="0" smtClean="0"/>
              <a:t>Copyright © 2014, Pearson Education, Inc. All Rights Reserved</a:t>
            </a:r>
            <a:endParaRPr lang="en-US" dirty="0"/>
          </a:p>
        </p:txBody>
      </p:sp>
      <p:sp>
        <p:nvSpPr>
          <p:cNvPr id="4" name="Slide Number Placeholder 3"/>
          <p:cNvSpPr>
            <a:spLocks noGrp="1"/>
          </p:cNvSpPr>
          <p:nvPr>
            <p:ph type="sldNum" sz="quarter" idx="12"/>
          </p:nvPr>
        </p:nvSpPr>
        <p:spPr/>
        <p:txBody>
          <a:bodyPr/>
          <a:lstStyle/>
          <a:p>
            <a:fld id="{4F482CF9-726F-4754-B6B9-4B5BD696CE39}" type="slidenum">
              <a:rPr lang="en-US" smtClean="0"/>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2510"/>
            <a:ext cx="7418070" cy="673290"/>
          </a:xfrm>
        </p:spPr>
        <p:txBody>
          <a:bodyPr/>
          <a:lstStyle/>
          <a:p>
            <a:r>
              <a:rPr lang="en-US" dirty="0" smtClean="0"/>
              <a:t>Keys to using fear appeals effectively</a:t>
            </a:r>
            <a:endParaRPr lang="en-US" dirty="0"/>
          </a:p>
        </p:txBody>
      </p:sp>
      <p:sp>
        <p:nvSpPr>
          <p:cNvPr id="3" name="Content Placeholder 2"/>
          <p:cNvSpPr>
            <a:spLocks noGrp="1"/>
          </p:cNvSpPr>
          <p:nvPr>
            <p:ph idx="1"/>
          </p:nvPr>
        </p:nvSpPr>
        <p:spPr>
          <a:xfrm>
            <a:off x="914400" y="838200"/>
            <a:ext cx="6400800" cy="4191000"/>
          </a:xfrm>
        </p:spPr>
        <p:txBody>
          <a:bodyPr>
            <a:noAutofit/>
          </a:bodyPr>
          <a:lstStyle/>
          <a:p>
            <a:pPr marL="0" lvl="1" indent="0">
              <a:spcBef>
                <a:spcPts val="1000"/>
              </a:spcBef>
              <a:buNone/>
            </a:pPr>
            <a:r>
              <a:rPr lang="en-US" b="1" dirty="0" smtClean="0"/>
              <a:t>Increasing fear intensity is effective, but </a:t>
            </a:r>
            <a:r>
              <a:rPr lang="en-US" b="1" u="sng" dirty="0" smtClean="0"/>
              <a:t>only if </a:t>
            </a:r>
            <a:r>
              <a:rPr lang="en-US" b="1" dirty="0" smtClean="0"/>
              <a:t>danger control is operating</a:t>
            </a:r>
          </a:p>
          <a:p>
            <a:pPr lvl="1">
              <a:lnSpc>
                <a:spcPct val="90000"/>
              </a:lnSpc>
              <a:spcBef>
                <a:spcPts val="1000"/>
              </a:spcBef>
            </a:pPr>
            <a:r>
              <a:rPr lang="en-US" sz="1800" dirty="0" smtClean="0"/>
              <a:t>Increasing involvement and central processing facilitates danger control</a:t>
            </a:r>
          </a:p>
          <a:p>
            <a:pPr marL="0" lvl="1" indent="0">
              <a:spcBef>
                <a:spcPts val="1000"/>
              </a:spcBef>
              <a:buNone/>
            </a:pPr>
            <a:r>
              <a:rPr lang="en-US" b="1" dirty="0" smtClean="0"/>
              <a:t>Triggering fear control will lead to maladaptive responses</a:t>
            </a:r>
          </a:p>
          <a:p>
            <a:pPr lvl="1">
              <a:lnSpc>
                <a:spcPct val="90000"/>
              </a:lnSpc>
              <a:spcBef>
                <a:spcPts val="1000"/>
              </a:spcBef>
            </a:pPr>
            <a:r>
              <a:rPr lang="en-US" sz="1800" dirty="0" smtClean="0"/>
              <a:t>Flight, panic, “deer in the headlights”</a:t>
            </a:r>
          </a:p>
          <a:p>
            <a:pPr marL="0" lvl="1" indent="0">
              <a:spcBef>
                <a:spcPts val="1000"/>
              </a:spcBef>
              <a:buNone/>
            </a:pPr>
            <a:r>
              <a:rPr lang="en-US" b="1" dirty="0" smtClean="0"/>
              <a:t>Provide specific recommendations</a:t>
            </a:r>
          </a:p>
          <a:p>
            <a:pPr lvl="4">
              <a:lnSpc>
                <a:spcPct val="90000"/>
              </a:lnSpc>
            </a:pPr>
            <a:r>
              <a:rPr lang="en-US" sz="1800" dirty="0" smtClean="0"/>
              <a:t>What must be done to avoid the harmful consequences?</a:t>
            </a:r>
          </a:p>
          <a:p>
            <a:pPr marL="0" lvl="2" indent="0">
              <a:spcBef>
                <a:spcPts val="1000"/>
              </a:spcBef>
              <a:buNone/>
            </a:pPr>
            <a:r>
              <a:rPr lang="en-US" b="1" dirty="0" smtClean="0"/>
              <a:t>Emphasize the efficacious nature of the recommendations</a:t>
            </a:r>
          </a:p>
          <a:p>
            <a:pPr marL="402336" lvl="5">
              <a:lnSpc>
                <a:spcPct val="90000"/>
              </a:lnSpc>
              <a:spcBef>
                <a:spcPts val="1200"/>
              </a:spcBef>
            </a:pPr>
            <a:r>
              <a:rPr lang="en-US" sz="1800" dirty="0" smtClean="0"/>
              <a:t>Response efficacy</a:t>
            </a:r>
          </a:p>
          <a:p>
            <a:pPr marL="402336" lvl="5">
              <a:lnSpc>
                <a:spcPct val="90000"/>
              </a:lnSpc>
              <a:spcBef>
                <a:spcPts val="1200"/>
              </a:spcBef>
            </a:pPr>
            <a:r>
              <a:rPr lang="en-US" sz="1800" dirty="0" smtClean="0"/>
              <a:t>Self efficacy</a:t>
            </a:r>
            <a:endParaRPr lang="en-US" sz="1800" dirty="0"/>
          </a:p>
        </p:txBody>
      </p:sp>
      <p:sp>
        <p:nvSpPr>
          <p:cNvPr id="4" name="Footer Placeholder 3"/>
          <p:cNvSpPr>
            <a:spLocks noGrp="1"/>
          </p:cNvSpPr>
          <p:nvPr>
            <p:ph type="ftr" sz="quarter" idx="11"/>
          </p:nvPr>
        </p:nvSpPr>
        <p:spPr/>
        <p:txBody>
          <a:bodyPr/>
          <a:lstStyle/>
          <a:p>
            <a:r>
              <a:rPr lang="en-US" dirty="0" smtClean="0"/>
              <a:t>Copyright © 2014, Pearson Education, Inc. All Rights Reserved</a:t>
            </a:r>
            <a:endParaRPr lang="en-US" dirty="0"/>
          </a:p>
        </p:txBody>
      </p:sp>
      <p:sp>
        <p:nvSpPr>
          <p:cNvPr id="5" name="Slide Number Placeholder 4"/>
          <p:cNvSpPr>
            <a:spLocks noGrp="1"/>
          </p:cNvSpPr>
          <p:nvPr>
            <p:ph type="sldNum" sz="quarter" idx="12"/>
          </p:nvPr>
        </p:nvSpPr>
        <p:spPr/>
        <p:txBody>
          <a:bodyPr/>
          <a:lstStyle/>
          <a:p>
            <a:fld id="{4F482CF9-726F-4754-B6B9-4B5BD696CE39}" type="slidenum">
              <a:rPr lang="en-US" smtClean="0"/>
              <a:pPr/>
              <a:t>9</a:t>
            </a:fld>
            <a:endParaRPr lang="en-US" dirty="0"/>
          </a:p>
        </p:txBody>
      </p:sp>
    </p:spTree>
    <p:extLst>
      <p:ext uri="{BB962C8B-B14F-4D97-AF65-F5344CB8AC3E}">
        <p14:creationId xmlns:p14="http://schemas.microsoft.com/office/powerpoint/2010/main" val="247344855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868</TotalTime>
  <Words>2079</Words>
  <Application>Microsoft Office PowerPoint</Application>
  <PresentationFormat>On-screen Show (4:3)</PresentationFormat>
  <Paragraphs>327</Paragraphs>
  <Slides>25</Slides>
  <Notes>23</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Angles</vt:lpstr>
      <vt:lpstr>Chapter 13</vt:lpstr>
      <vt:lpstr>types of motivational appeals </vt:lpstr>
      <vt:lpstr>What are motivational appeals?</vt:lpstr>
      <vt:lpstr>Emotional marketing</vt:lpstr>
      <vt:lpstr>Logical versus emotional appeals: A false dichotomy</vt:lpstr>
      <vt:lpstr>Fear level or intensity</vt:lpstr>
      <vt:lpstr>Fear appeal posters from WWII</vt:lpstr>
      <vt:lpstr>Witt’s Extended Parallel Processing Model (EPPM)</vt:lpstr>
      <vt:lpstr>Keys to using fear appeals effectively</vt:lpstr>
      <vt:lpstr>Sample pity ploys</vt:lpstr>
      <vt:lpstr>Pity Ploys</vt:lpstr>
      <vt:lpstr>Pity Ploys</vt:lpstr>
      <vt:lpstr>Guilt Trips</vt:lpstr>
      <vt:lpstr>Humorous Appeals</vt:lpstr>
      <vt:lpstr>Humor</vt:lpstr>
      <vt:lpstr>Pride and Patriotism</vt:lpstr>
      <vt:lpstr>Sex sells!</vt:lpstr>
      <vt:lpstr>How sex appeals function</vt:lpstr>
      <vt:lpstr>Warmth appeals</vt:lpstr>
      <vt:lpstr>How do warmth appeals work?</vt:lpstr>
      <vt:lpstr>Warmth in face to face compliance gaining</vt:lpstr>
      <vt:lpstr>Ingratiation</vt:lpstr>
      <vt:lpstr>How does ingratiation work?</vt:lpstr>
      <vt:lpstr>Techniques for effective ingratiation</vt:lpstr>
      <vt:lpstr>Combining motivational appeals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Motivational Appeals</dc:title>
  <dc:creator>Robert Gass</dc:creator>
  <cp:lastModifiedBy>Robert</cp:lastModifiedBy>
  <cp:revision>149</cp:revision>
  <dcterms:created xsi:type="dcterms:W3CDTF">2000-04-19T19:31:36Z</dcterms:created>
  <dcterms:modified xsi:type="dcterms:W3CDTF">2013-06-27T19:37:04Z</dcterms:modified>
</cp:coreProperties>
</file>