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9"/>
  </p:notes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76" r:id="rId9"/>
    <p:sldId id="262" r:id="rId10"/>
    <p:sldId id="263" r:id="rId11"/>
    <p:sldId id="264" r:id="rId12"/>
    <p:sldId id="268" r:id="rId13"/>
    <p:sldId id="269" r:id="rId14"/>
    <p:sldId id="265" r:id="rId15"/>
    <p:sldId id="266" r:id="rId16"/>
    <p:sldId id="278" r:id="rId17"/>
    <p:sldId id="270" r:id="rId18"/>
    <p:sldId id="271" r:id="rId19"/>
    <p:sldId id="279" r:id="rId20"/>
    <p:sldId id="281" r:id="rId21"/>
    <p:sldId id="280" r:id="rId22"/>
    <p:sldId id="267" r:id="rId23"/>
    <p:sldId id="282" r:id="rId24"/>
    <p:sldId id="283" r:id="rId25"/>
    <p:sldId id="284" r:id="rId26"/>
    <p:sldId id="273" r:id="rId27"/>
    <p:sldId id="27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4227" autoAdjust="0"/>
  </p:normalViewPr>
  <p:slideViewPr>
    <p:cSldViewPr showGuides="1">
      <p:cViewPr varScale="1">
        <p:scale>
          <a:sx n="76" d="100"/>
          <a:sy n="76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9" d="100"/>
          <a:sy n="69" d="100"/>
        </p:scale>
        <p:origin x="-153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0CCDD3-EA5E-45C6-874D-2E9515EA1DAB}" type="datetimeFigureOut">
              <a:rPr lang="en-US"/>
              <a:pPr>
                <a:defRPr/>
              </a:pPr>
              <a:t>6/27/2013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4BB438-B98E-4E3A-9AD9-48218CFC2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92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reenit.com/search_movies.html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D10ED3-FE3C-49B5-A172-FCCE8429B0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4BE446-9E7E-4C49-867F-969A76FF9D1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E43C52-D4EE-4DB2-B6A4-29543EBA0A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781231-0D22-460D-8FA7-C0F4329C828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“risk-glorifying media has potentially grave consequences, such as innumerable incidences of fatalities, injuries and high economic costs in a broad variety of risk-taking domains, such as substance abuse, reckless driving, gambling and risky sexual behavior” (Fisher, 2011)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Tx/>
            </a:pPr>
            <a:endParaRPr lang="en-US" sz="12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Tx/>
            </a:pPr>
            <a:r>
              <a:rPr lang="en-US" sz="1200" dirty="0" smtClean="0">
                <a:latin typeface="Calibri" pitchFamily="34" charset="0"/>
              </a:rPr>
              <a:t>Shows such as Mad Men glamorize smoking.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Tx/>
            </a:pPr>
            <a:r>
              <a:rPr lang="en-US" sz="1200" dirty="0" smtClean="0">
                <a:latin typeface="Calibri" pitchFamily="34" charset="0"/>
              </a:rPr>
              <a:t>Over the past six years more than half of the movies geared toward children feature characters smoking (AMA, 2008).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Tx/>
            </a:pPr>
            <a:r>
              <a:rPr lang="en-US" sz="1200" dirty="0" smtClean="0">
                <a:latin typeface="Calibri" pitchFamily="34" charset="0"/>
              </a:rPr>
              <a:t>Teenagers are significantly more likely to smoke if they watch movies featuring stars who smoke (Dalton, 2003)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ClrTx/>
            </a:pPr>
            <a:r>
              <a:rPr lang="en-US" sz="1200" dirty="0" smtClean="0">
                <a:latin typeface="Calibri" pitchFamily="34" charset="0"/>
              </a:rPr>
              <a:t>89% of smoking is initiated during adolescence (Johnston, O’Malley, &amp; Bachman, 1996)</a:t>
            </a:r>
          </a:p>
          <a:p>
            <a:pPr marL="0" lvl="2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sz="1200" dirty="0" smtClean="0">
                <a:hlinkClick r:id="rId3"/>
              </a:rPr>
              <a:t>http://www.screenit.com/search_movies.html</a:t>
            </a:r>
            <a:endParaRPr lang="en-US" sz="1200" dirty="0" smtClean="0"/>
          </a:p>
          <a:p>
            <a:pPr marL="0" lvl="2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>
                <a:latin typeface="Calibri" pitchFamily="34" charset="0"/>
              </a:rPr>
              <a:t>seat belt usage in movies is quite low, typically between 10-30% (Jacobsen, Kreuter, Luke, &amp; Caburnay  The national average is closer to 70%.</a:t>
            </a:r>
          </a:p>
          <a:p>
            <a:pPr marL="0" lvl="2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US" dirty="0" smtClean="0">
                <a:latin typeface="Calibri" pitchFamily="34" charset="0"/>
              </a:rPr>
              <a:t>Movies with cannabis (8%) and other non-injected illicit drugs (7%) were less common than those with alcohol intoxication (32%) and tobacco use (68%)</a:t>
            </a:r>
          </a:p>
          <a:p>
            <a:pPr marL="0" lvl="2" eaLnBrk="1" hangingPunct="1">
              <a:lnSpc>
                <a:spcPct val="80000"/>
              </a:lnSpc>
              <a:spcBef>
                <a:spcPts val="1200"/>
              </a:spcBef>
            </a:pPr>
            <a:endParaRPr lang="en-US" dirty="0" smtClean="0">
              <a:latin typeface="Calibri" pitchFamily="34" charset="0"/>
            </a:endParaRPr>
          </a:p>
          <a:p>
            <a:pPr marL="0" lvl="2" eaLnBrk="1" hangingPunct="1">
              <a:lnSpc>
                <a:spcPct val="80000"/>
              </a:lnSpc>
              <a:spcBef>
                <a:spcPts val="1200"/>
              </a:spcBef>
            </a:pPr>
            <a:endParaRPr lang="en-US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endParaRPr lang="en-US" sz="1200" dirty="0" smtClean="0"/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endParaRPr lang="en-US" sz="1200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9C2B65-E0EB-4A27-9AFB-CA765B3CD5C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B718D3-2B20-42DA-A9A7-15780BCCFA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003E94-BB43-469B-9ED3-4F3992578B8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71D50-BBFB-4355-B2DA-1FEBDE3357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71D50-BBFB-4355-B2DA-1FEBDE3357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*http://adage.com/article/digitalnext/ten-stats-change-video-2013/238915/#Scene_1</a:t>
            </a:r>
          </a:p>
          <a:p>
            <a:endParaRPr lang="en-US" dirty="0" smtClean="0"/>
          </a:p>
          <a:p>
            <a:r>
              <a:rPr lang="en-US" dirty="0" smtClean="0"/>
              <a:t>**http://www.allaccess.com/net-news/archive/story/117868/study-global-ad-expenditure-to-grow-3-9-in-2013</a:t>
            </a:r>
          </a:p>
          <a:p>
            <a:endParaRPr lang="en-US" dirty="0" smtClean="0"/>
          </a:p>
          <a:p>
            <a:r>
              <a:rPr lang="en-US" dirty="0" smtClean="0"/>
              <a:t>***http://blog.hubspot.com/horrifying-display-advertising-stats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4BB438-B98E-4E3A-9AD9-48218CFC258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472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7E6CB-6412-4DFF-810B-2F3D6B7E19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BCBD9D-9EFF-412B-9B95-2E1DDF9627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85FC77-5B0D-401D-A7B9-32E404E6D4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Examples of these images can bee seen at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http://news.cnet.com/2300-1026_3-6033210-1.html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http://ome7.blogspot.com/2009/05/10-famous-fake-photos.html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5D95F7-8F1F-4A3D-B553-F9305FF4776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A link to the July 21, 2008 New Yorker cover can be found at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http://archives.newyorker.com/?i=2008-07-21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or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http://www.huffingtonpost.com/2008/07/13/yikes-controversial-emnew_n_112429.html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Banksy’s images can be seen at the link below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http://www.banksy.co.uk/indoors/napalm.html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D69599-0534-4FD4-A269-358F3AE3F4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For a discussion of Banksy’s “Napalm” see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http://www.metapedia.com/wiki/index.php?title=Jlb244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http://vclogbook.blogspot.com/2008/02/semiotics-analysis-last-assignment.html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A4A6B0-E46B-4A51-988A-33B81F1304F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Government archives of New Deal art are available at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http://www.archives.gov/exhibits/new_deal_for_the_arts/index.html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350C01-6E9C-40F8-8508-09CAF25BA34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This is a government image in the National Archives, and is therefore in the public domain and available under the fair use doctrine.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Government archives of New Deal art are available at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http://www.archives.gov/exhibits/new_deal_for_the_arts/index.html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1B622AC-ADE8-412A-8B76-8A2F61138E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This image is from Wikipedia and is in the public domain.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http://en.wikipedia.org/wiki/Guernica_(painting)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90E3AF-3BB3-479D-8B0D-1581FD8BEED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2FD5F1-AF98-4877-AD33-E810EE1127C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5F31C6-A1F9-4FB8-AF59-5A8D19229A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281296-11D7-464B-BFA2-FF85057E9EA9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628C1-71E7-43B5-806F-6EC1068435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55C6C-8134-4E6C-A2D4-CA47A7F19DB2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6696D-3539-4D81-870B-A85626138F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8579D1-99A4-4874-9144-925C621B3CA2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149F4-8CDE-4509-BF2D-887FD13D80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A0F823-84AB-4314-948C-CAFAEFE2D890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81163-D652-4F94-953F-ACAD2B52B0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A1E5C4-41BD-4323-9084-A52078C3C8A8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EE777-C075-4774-ADDD-072D735B1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EBF38-75FF-45FE-933C-3A02C424BE2C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D4DA9-B2C6-4EC9-A341-6071E1D9D6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5E5851-59CC-4177-8CDF-20EBCC98CF8F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12441-9842-4B08-9245-AA2BEBE7111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03BD7-0D39-41C3-B546-7E8AA183CE16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92198-1288-4CFD-A0D5-A4DBB75851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FD713A-D1A3-4FE6-A400-27F4FAD35980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F8DD1-7F2C-409E-835B-44C1902B98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9DD133-ED41-4090-9391-5BB52E0C6F79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3448B5D-3FA6-4587-8D2B-3569FFDA92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7963E-E398-42B9-A696-E15DE6DFACE1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2D89C-AB33-4ABB-9E4B-A9A35BFA85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EE0557-4A34-45BD-B438-B1C02605F16C}" type="datetime1">
              <a:rPr lang="en-US" smtClean="0"/>
              <a:t>6/27/2013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Copyright (c) 2014 Pearson Education,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B6F13D-40A4-446E-9C68-90395000F1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cap="none" dirty="0" smtClean="0"/>
              <a:t>CHAPTER 14</a:t>
            </a:r>
            <a:endParaRPr lang="en-US" sz="40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Visual Persuasion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15200" cy="685800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+mn-lt"/>
              </a:rPr>
              <a:t>Copyright (c) </a:t>
            </a:r>
            <a:r>
              <a:rPr lang="en-US" sz="1200" dirty="0" smtClean="0">
                <a:latin typeface="+mn-lt"/>
              </a:rPr>
              <a:t>2014 </a:t>
            </a:r>
            <a:r>
              <a:rPr lang="en-US" sz="1200" dirty="0">
                <a:latin typeface="+mn-lt"/>
              </a:rPr>
              <a:t>Pearson Education, All Rights Reserved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AB1B4-2BF0-4A82-A698-B64F79AEFE7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5943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Prepared by Robert Gass and John Seiter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29200" cy="3962400"/>
          </a:xfrm>
        </p:spPr>
        <p:txBody>
          <a:bodyPr/>
          <a:lstStyle/>
          <a:p>
            <a:pPr marL="65087" indent="0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en-US" sz="2000" dirty="0" smtClean="0"/>
              <a:t>Movies are a form of persuasion</a:t>
            </a:r>
          </a:p>
          <a:p>
            <a:pPr marL="65087" indent="0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en-US" sz="2000" dirty="0" smtClean="0"/>
              <a:t>They are carefully crafted works</a:t>
            </a:r>
          </a:p>
          <a:p>
            <a:pPr marL="65087" indent="0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en-US" sz="2000" dirty="0" smtClean="0"/>
              <a:t>They reach large audiences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Potential for mass influence</a:t>
            </a:r>
          </a:p>
          <a:p>
            <a:pPr marL="65087" indent="0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en-US" sz="2000" dirty="0" smtClean="0"/>
              <a:t>Movies are told in a narrative form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People gravitate toward stories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Stories possess an aura of believability</a:t>
            </a:r>
          </a:p>
          <a:p>
            <a:pPr marL="447675" indent="-382588">
              <a:buFont typeface="Wingdings 2" pitchFamily="18" charset="2"/>
              <a:buChar char=""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0DA38-C026-42B6-9161-3804929C7504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319" y="7257"/>
            <a:ext cx="7345362" cy="907143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Cinematic Persuasion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771"/>
            <a:ext cx="8183562" cy="816429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Cinematic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238" y="1066800"/>
            <a:ext cx="6430962" cy="3886201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People may not expect to be persuaded during a movie</a:t>
            </a:r>
          </a:p>
          <a:p>
            <a:pPr marL="402336"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Viewers engage in a “willing suspension of disbelief.”</a:t>
            </a:r>
          </a:p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Films may persuade intentionally.</a:t>
            </a:r>
          </a:p>
          <a:p>
            <a:pPr marL="169164" lvl="1" indent="-3429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Michael Moore’s films</a:t>
            </a:r>
          </a:p>
          <a:p>
            <a:pPr marL="169164" lvl="1" indent="-3429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Inconvenient Truth</a:t>
            </a:r>
          </a:p>
          <a:p>
            <a:pPr marL="169164" lvl="1" indent="-34290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Brokeback Mountain</a:t>
            </a:r>
          </a:p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Films may persuade unintentionally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Juno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Superbad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F17DA-9C30-49F1-93E0-D9411628C5AF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46684"/>
            <a:ext cx="3319703" cy="276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657600" cy="4038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American movies export cultural values around the world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Western movies promote positive values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dirty="0" smtClean="0"/>
              <a:t>democracy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dirty="0" smtClean="0"/>
              <a:t>equality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dirty="0" smtClean="0"/>
              <a:t>freedom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dirty="0" smtClean="0"/>
              <a:t>justice</a:t>
            </a:r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733800" cy="4038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Western movies promote negative values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dirty="0" smtClean="0"/>
              <a:t>materialism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dirty="0" smtClean="0"/>
              <a:t>promiscuity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dirty="0" smtClean="0"/>
              <a:t>violence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096000"/>
            <a:ext cx="7391400" cy="762000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A5E46-5BDA-4C87-89B5-1179CB9EE6D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71"/>
            <a:ext cx="7696200" cy="892629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Exporting cultural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4114800" cy="4038600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Fashion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Leg warmers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Platform shoes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Stirrup pants</a:t>
            </a:r>
          </a:p>
          <a:p>
            <a:pPr marL="0" indent="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Hairstyles</a:t>
            </a:r>
          </a:p>
          <a:p>
            <a:pPr marL="571500" lvl="1" indent="-3429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Jennifer Aniston</a:t>
            </a:r>
          </a:p>
          <a:p>
            <a:pPr marL="571500" lvl="1" indent="-3429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Farah Fawcett</a:t>
            </a:r>
          </a:p>
          <a:p>
            <a:pPr marL="0" indent="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Dance</a:t>
            </a:r>
          </a:p>
          <a:p>
            <a:pPr marL="571500" lvl="1" indent="-3429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Disco</a:t>
            </a:r>
          </a:p>
          <a:p>
            <a:pPr marL="571500" lvl="1" indent="-3429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Breakdancing</a:t>
            </a:r>
          </a:p>
          <a:p>
            <a:pPr marL="571500" lvl="1" indent="-34290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Hip-Hop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990601"/>
            <a:ext cx="3932238" cy="4038599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Lifestyles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Counter-culture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Goth culture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Hip Hop Culture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Slang and expressions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“Show me the money.”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“Talk to the hand.”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“You had me at hello.”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“Life is a box of chocolates.”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4B3CB-CD73-4840-8507-AB9769983E8F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1"/>
            <a:ext cx="7239000" cy="8382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Promoting popular culture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319" y="21771"/>
            <a:ext cx="7345362" cy="816429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Cinematic Social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6400800" cy="4038600"/>
          </a:xfrm>
        </p:spPr>
        <p:txBody>
          <a:bodyPr>
            <a:normAutofit fontScale="92500" lnSpcReduction="20000"/>
          </a:bodyPr>
          <a:lstStyle/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400" dirty="0" smtClean="0"/>
              <a:t>Movie characters model risky behaviors</a:t>
            </a:r>
          </a:p>
          <a:p>
            <a:pPr marL="347472" lvl="1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400" b="1" dirty="0" smtClean="0"/>
              <a:t>Smoking</a:t>
            </a:r>
          </a:p>
          <a:p>
            <a:pPr lvl="2" indent="-173736" fontAlgn="auto">
              <a:spcBef>
                <a:spcPts val="1200"/>
              </a:spcBef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defRPr/>
            </a:pPr>
            <a:r>
              <a:rPr lang="en-US" sz="2100" dirty="0" smtClean="0"/>
              <a:t>Smoking rates in cinema are disproportionately higher than for the public at large (Omidvari, et al., 2005)</a:t>
            </a:r>
          </a:p>
          <a:p>
            <a:pPr marL="347472" lvl="1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400" b="1" dirty="0" smtClean="0"/>
              <a:t>Alcohol abuse</a:t>
            </a:r>
          </a:p>
          <a:p>
            <a:pPr lvl="2" indent="-173736" fontAlgn="auto">
              <a:spcBef>
                <a:spcPts val="1200"/>
              </a:spcBef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defRPr/>
            </a:pPr>
            <a:r>
              <a:rPr lang="en-US" sz="2100" dirty="0" smtClean="0"/>
              <a:t>Movies frequently depict underage drinking and driving</a:t>
            </a:r>
          </a:p>
          <a:p>
            <a:pPr marL="347472" lvl="1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400" b="1" dirty="0" smtClean="0"/>
              <a:t>Unsafe sex</a:t>
            </a:r>
          </a:p>
          <a:p>
            <a:pPr lvl="2" indent="-173736" fontAlgn="auto">
              <a:spcBef>
                <a:spcPts val="1200"/>
              </a:spcBef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defRPr/>
            </a:pPr>
            <a:r>
              <a:rPr lang="en-US" sz="2100" dirty="0" smtClean="0"/>
              <a:t>98% of movies with sex scenes make no mention of safe sex (Gunasekera &amp; Chapman, 2005)</a:t>
            </a:r>
          </a:p>
          <a:p>
            <a:pPr marL="347472" lvl="1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400" b="1" dirty="0" smtClean="0"/>
              <a:t>Violence</a:t>
            </a:r>
          </a:p>
          <a:p>
            <a:pPr lvl="2" indent="-173736" fontAlgn="auto">
              <a:spcBef>
                <a:spcPts val="1200"/>
              </a:spcBef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defRPr/>
            </a:pPr>
            <a:r>
              <a:rPr lang="en-US" sz="2100" dirty="0" smtClean="0"/>
              <a:t>Gratuitous violence is commonplace on the Big Screen</a:t>
            </a:r>
          </a:p>
          <a:p>
            <a:pPr marL="548640" lvl="1" indent="-201168" fontAlgn="auto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2200" dirty="0" smtClean="0"/>
          </a:p>
          <a:p>
            <a:pPr marL="786384" lvl="2" indent="-182880" fontAlgn="auto">
              <a:lnSpc>
                <a:spcPct val="80000"/>
              </a:lnSpc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Font typeface="Wingdings 2"/>
              <a:buChar char=""/>
              <a:defRPr/>
            </a:pPr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5D8CD-EBAD-4633-A154-0D6949844E03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038" y="7257"/>
            <a:ext cx="8183562" cy="907143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Cinematic Social Proof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6477000" cy="3886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400" dirty="0" smtClean="0"/>
              <a:t>Positive social modeling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2000" i="1" dirty="0" smtClean="0"/>
              <a:t>Finding Nemo </a:t>
            </a:r>
            <a:r>
              <a:rPr lang="en-US" sz="2000" dirty="0" smtClean="0"/>
              <a:t>normalized disabilities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2000" i="1" dirty="0" smtClean="0"/>
              <a:t>Guess Who’s Coming to Dinner </a:t>
            </a:r>
            <a:r>
              <a:rPr lang="en-US" sz="2000" dirty="0" smtClean="0"/>
              <a:t>tackled the subject of racial integration.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2000" i="1" dirty="0" smtClean="0"/>
              <a:t>Milk</a:t>
            </a:r>
            <a:r>
              <a:rPr lang="en-US" sz="2000" dirty="0" smtClean="0"/>
              <a:t> chronicled the gay rights movement.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2000" i="1" dirty="0" smtClean="0"/>
              <a:t>Tomb Raider</a:t>
            </a:r>
            <a:r>
              <a:rPr lang="en-US" sz="2000" dirty="0" smtClean="0"/>
              <a:t>, the </a:t>
            </a:r>
            <a:r>
              <a:rPr lang="en-US" sz="2000" i="1" dirty="0" smtClean="0"/>
              <a:t>Terminator</a:t>
            </a:r>
            <a:r>
              <a:rPr lang="en-US" sz="2000" dirty="0" smtClean="0"/>
              <a:t> films, </a:t>
            </a:r>
            <a:r>
              <a:rPr lang="en-US" sz="2000" i="1" dirty="0" smtClean="0"/>
              <a:t>Resident Evil</a:t>
            </a:r>
            <a:r>
              <a:rPr lang="en-US" sz="2000" dirty="0" smtClean="0"/>
              <a:t>, and other films portray smart, tough, empowered female protagonists.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CD8B5-202D-4AED-AC03-D42E652D09FC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142"/>
            <a:ext cx="7315200" cy="667657"/>
          </a:xfrm>
        </p:spPr>
        <p:txBody>
          <a:bodyPr/>
          <a:lstStyle/>
          <a:p>
            <a:r>
              <a:rPr lang="en-US" dirty="0" smtClean="0"/>
              <a:t>CULTIVATION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00628"/>
            <a:ext cx="6400800" cy="3928572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heavy </a:t>
            </a:r>
            <a:r>
              <a:rPr lang="en-US" sz="2000" dirty="0"/>
              <a:t>exposure to movies </a:t>
            </a:r>
            <a:r>
              <a:rPr lang="en-US" sz="2000" dirty="0" smtClean="0"/>
              <a:t>cultivates attitudes </a:t>
            </a:r>
            <a:r>
              <a:rPr lang="en-US" sz="2000" dirty="0"/>
              <a:t>more consistent with the media version of reality than with reality </a:t>
            </a:r>
            <a:r>
              <a:rPr lang="en-US" sz="2000" dirty="0" smtClean="0"/>
              <a:t>itself</a:t>
            </a:r>
            <a:endParaRPr lang="en-US" sz="2000" dirty="0"/>
          </a:p>
          <a:p>
            <a:pPr marL="402336" indent="-173736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/>
              <a:t>“Heavy” viewers have a more distorted view of the world than “Light” viewers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dirty="0"/>
              <a:t>Heavy viewers develop a view of a “mean, scary world”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/>
              <a:t>Movies and TV provide biased, stereotyped depictions of reality, which can distort the beliefs of heavy viewers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70143" y="6146800"/>
            <a:ext cx="7403714" cy="6858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81163-D652-4F94-953F-ACAD2B52B0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0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257"/>
            <a:ext cx="7277100" cy="754743"/>
          </a:xfr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Promoting viewer identification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5486400" cy="4038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Stories in film overlap with viewers’ experience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Viewers may identify closely with a character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i="1" dirty="0" smtClean="0"/>
              <a:t>Rocky, Rudy, Slumdog Millionaire </a:t>
            </a:r>
            <a:r>
              <a:rPr lang="en-US" sz="1800" dirty="0" smtClean="0"/>
              <a:t>championed the underdog.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i="1" dirty="0" smtClean="0"/>
              <a:t>Napoleon Dynamite</a:t>
            </a:r>
            <a:r>
              <a:rPr lang="en-US" sz="1800" dirty="0" smtClean="0"/>
              <a:t>, </a:t>
            </a:r>
            <a:r>
              <a:rPr lang="en-US" sz="1800" i="1" dirty="0" smtClean="0"/>
              <a:t>Pretty in Pink</a:t>
            </a:r>
            <a:r>
              <a:rPr lang="en-US" sz="1800" dirty="0" smtClean="0"/>
              <a:t>, </a:t>
            </a:r>
            <a:r>
              <a:rPr lang="en-US" sz="1800" i="1" dirty="0" smtClean="0"/>
              <a:t>Superbad</a:t>
            </a:r>
            <a:r>
              <a:rPr lang="en-US" sz="1800" dirty="0" smtClean="0"/>
              <a:t> championed social outcasts.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837DF-85D7-49BB-B7AB-B6D89A0C5AE3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1"/>
            <a:ext cx="4190999" cy="4038600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Movies equate beautiful/handsome with good, ugly with bad</a:t>
            </a:r>
          </a:p>
          <a:p>
            <a:pPr marL="0" indent="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African/Black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Often depicted as drug dealers, pimps, felons</a:t>
            </a:r>
          </a:p>
          <a:p>
            <a:pPr marL="0" indent="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Asians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Often depicted as undersexed, romantically awkward, good at martial arts</a:t>
            </a:r>
          </a:p>
          <a:p>
            <a:pPr marL="0" indent="0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200" dirty="0" smtClean="0"/>
              <a:t>Hispanics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Often</a:t>
            </a:r>
            <a:r>
              <a:rPr lang="en-US" sz="1800" dirty="0" smtClean="0"/>
              <a:t> depicted as gang members, maids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defRPr/>
            </a:pPr>
            <a:endParaRPr lang="en-US" sz="2000" dirty="0" smtClean="0"/>
          </a:p>
          <a:p>
            <a:pPr marL="0" indent="0">
              <a:lnSpc>
                <a:spcPct val="80000"/>
              </a:lnSpc>
              <a:spcBef>
                <a:spcPts val="600"/>
              </a:spcBef>
              <a:defRPr/>
            </a:pPr>
            <a:endParaRPr lang="en-U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7150" y="928915"/>
            <a:ext cx="3625850" cy="41002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defRPr/>
            </a:pPr>
            <a:r>
              <a:rPr lang="en-US" sz="2000" dirty="0" smtClean="0"/>
              <a:t>Middle-Easterners</a:t>
            </a:r>
          </a:p>
          <a:p>
            <a:pPr marL="402336" indent="-173736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/>
              <a:t>Often depicted as terrorists, taxi drivers, </a:t>
            </a:r>
            <a:endParaRPr lang="en-US" sz="1800" b="0" dirty="0"/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Females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Often depicted as thin, beautiful, airheaded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Few leading roles for older actresses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Few leading roles for heavy actresses.</a:t>
            </a: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D6F19-08CC-41AE-BC42-5F7148DC22E5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838199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Perpetuating stereotypes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418070" cy="6858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Positive stereotypes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6400800" cy="3962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sz="2000" dirty="0" smtClean="0"/>
              <a:t>Many recent films have embraced diversity, promoted intercultural awareness, and fostered interracial tolerance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/>
              <a:t>Kite Runner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/>
              <a:t>Joy Luck Club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/>
              <a:t>Slumdog Millionaire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/>
              <a:t>Gran Torino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/>
              <a:t>My Big Fat Greek Wedding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defRPr/>
            </a:pPr>
            <a:endParaRPr lang="en-US" sz="2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27514" cy="685800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D6F19-08CC-41AE-BC42-5F7148DC22E5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3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418070" cy="609600"/>
          </a:xfrm>
        </p:spPr>
        <p:txBody>
          <a:bodyPr/>
          <a:lstStyle/>
          <a:p>
            <a:r>
              <a:rPr lang="en-US" dirty="0" smtClean="0"/>
              <a:t>iMAGE IS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00628"/>
            <a:ext cx="6400800" cy="3928572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 smtClean="0"/>
              <a:t>In Communication Studies, visual persuasion is often overlooked, neglected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/>
              <a:t>Persuasion’s traditional focus has been on oral and/or textual messages</a:t>
            </a:r>
          </a:p>
          <a:p>
            <a:pPr marL="402336" lvl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800" dirty="0"/>
              <a:t>emphasis is on persuasion within the “world of words”</a:t>
            </a:r>
          </a:p>
          <a:p>
            <a:pPr marL="402336" lvl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1800" dirty="0"/>
              <a:t>the role of images in general, and art in particular, has been </a:t>
            </a:r>
            <a:r>
              <a:rPr lang="en-US" sz="1800" dirty="0" smtClean="0"/>
              <a:t>neglected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000" dirty="0" smtClean="0"/>
              <a:t>But images are highly persuasive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1800" dirty="0" smtClean="0"/>
              <a:t>Picture superiority effect: </a:t>
            </a:r>
            <a:r>
              <a:rPr lang="en-US" sz="1800" b="0" dirty="0" smtClean="0"/>
              <a:t>pictures are more readily recognized and remembered than words</a:t>
            </a:r>
            <a:endParaRPr lang="en-US" sz="1800" b="0" dirty="0"/>
          </a:p>
          <a:p>
            <a:pPr marL="0" indent="0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27514" cy="685800"/>
          </a:xfrm>
        </p:spPr>
        <p:txBody>
          <a:bodyPr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81163-D652-4F94-953F-ACAD2B52B06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02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418070" cy="762000"/>
          </a:xfrm>
        </p:spPr>
        <p:txBody>
          <a:bodyPr/>
          <a:lstStyle/>
          <a:p>
            <a:r>
              <a:rPr lang="en-US" dirty="0" smtClean="0"/>
              <a:t>Images in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6568440" cy="3928572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 smtClean="0"/>
              <a:t>Images are the bread and butter of advertising campaigns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Consumers viewed 4.6 billion ads in 2012*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In 2013, $518 billion will be spent on advertising worldwide**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Almost $300 billion per year is spent on advertising in the U.S.A.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The average person is exposed to 300-3,000 ads per day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The average person sees 1,700 banner ads per month***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27514" cy="685800"/>
          </a:xfrm>
        </p:spPr>
        <p:txBody>
          <a:bodyPr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81163-D652-4F94-953F-ACAD2B52B0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93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429500" cy="838200"/>
          </a:xfrm>
        </p:spPr>
        <p:txBody>
          <a:bodyPr/>
          <a:lstStyle/>
          <a:p>
            <a:r>
              <a:rPr lang="en-US" dirty="0" smtClean="0"/>
              <a:t>ANTI-ADS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00628"/>
            <a:ext cx="6400800" cy="3928572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 smtClean="0"/>
              <a:t>Anti-ads parody traditional advertising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Smoking prevention ads satirize the glamorization of cigarettes</a:t>
            </a:r>
          </a:p>
          <a:p>
            <a:pPr marL="402336" indent="-173736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GoDaddy’s ads simultaneously mock and emulate sex appeals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en-US" sz="2000" dirty="0" smtClean="0"/>
              <a:t>Anti-ads appeal to skeptical consumers who distrust advertising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</a:pPr>
            <a:r>
              <a:rPr lang="en-US" sz="2000" dirty="0" smtClean="0"/>
              <a:t>Anti-ads appear to respect the viewer’s intelligence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Clr>
                <a:schemeClr val="accent2"/>
              </a:buClr>
            </a:pP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27514" cy="685800"/>
          </a:xfrm>
        </p:spPr>
        <p:txBody>
          <a:bodyPr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81163-D652-4F94-953F-ACAD2B52B06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18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319" y="7257"/>
            <a:ext cx="7345362" cy="907143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Product placement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5486400" cy="39624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Product placement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Apple has placed its products in more than 1,500 TV shows.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James Bond movies always feature a cool car.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Windex was the cure for everything in </a:t>
            </a:r>
            <a:r>
              <a:rPr lang="en-US" sz="1800" i="1" dirty="0" smtClean="0"/>
              <a:t>My Big Fat Greek Wedding</a:t>
            </a:r>
            <a:r>
              <a:rPr lang="en-US" sz="1800" dirty="0" smtClean="0"/>
              <a:t>.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Brandchannel.com lists product placements in movies.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5562C-F07E-4FDC-A75C-417BD266092B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749040" cy="3931920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 smtClean="0"/>
              <a:t>Luxury brands</a:t>
            </a:r>
          </a:p>
          <a:p>
            <a:pPr marL="402336" indent="-173736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Mercedes, Ralph Lauren, Prada</a:t>
            </a:r>
          </a:p>
          <a:p>
            <a:pPr marL="0" indent="0"/>
            <a:r>
              <a:rPr lang="en-US" sz="2000" dirty="0" smtClean="0"/>
              <a:t>Aspirational brands</a:t>
            </a:r>
          </a:p>
          <a:p>
            <a:pPr marL="402336" indent="-173736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Rolls Royce, Tesla, Vera Wang</a:t>
            </a:r>
          </a:p>
          <a:p>
            <a:pPr marL="0" indent="0"/>
            <a:r>
              <a:rPr lang="en-US" sz="2000" dirty="0" smtClean="0"/>
              <a:t>Genuine, authentic brands</a:t>
            </a:r>
          </a:p>
          <a:p>
            <a:pPr marL="402336" indent="-173736"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Artisanal cheeses, organic foods, handmade goods</a:t>
            </a:r>
            <a:endParaRPr lang="en-US" sz="1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00600" y="1097280"/>
            <a:ext cx="3200400" cy="3931920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 smtClean="0"/>
              <a:t>Common associations in advertising</a:t>
            </a:r>
          </a:p>
          <a:p>
            <a:pPr marL="402336" indent="-173736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Social status and elitism</a:t>
            </a:r>
          </a:p>
          <a:p>
            <a:pPr marL="402336" indent="-173736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Sex and romance</a:t>
            </a:r>
          </a:p>
          <a:p>
            <a:pPr marL="402336" indent="-173736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Cause-related</a:t>
            </a:r>
          </a:p>
          <a:p>
            <a:pPr marL="402336" indent="-173736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Power, speed, strength</a:t>
            </a:r>
          </a:p>
          <a:p>
            <a:pPr marL="402336" indent="-173736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Youth culture</a:t>
            </a:r>
          </a:p>
          <a:p>
            <a:pPr marL="402336" indent="-173736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Cool, hip, trendy</a:t>
            </a:r>
          </a:p>
          <a:p>
            <a:pPr marL="402336" indent="-173736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Safety security</a:t>
            </a:r>
          </a:p>
          <a:p>
            <a:pPr marL="402336" indent="-173736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Sense of place, belonging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27514" cy="685800"/>
          </a:xfrm>
        </p:spPr>
        <p:txBody>
          <a:bodyPr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ED4DA9-B2C6-4EC9-A341-6071E1D9D66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2656"/>
            <a:ext cx="7494270" cy="653143"/>
          </a:xfrm>
        </p:spPr>
        <p:txBody>
          <a:bodyPr/>
          <a:lstStyle/>
          <a:p>
            <a:r>
              <a:rPr lang="en-US" dirty="0" smtClean="0"/>
              <a:t>Image oriented advertising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57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/>
              <a:t>Media clutter: consumers are bombarded with 3,000 messages per day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/>
              <a:t>Shock ads seek to stand out against the background of media clutter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/>
              <a:t>Shock ads attempt to exploit a norm </a:t>
            </a:r>
            <a:r>
              <a:rPr lang="en-US" sz="2000" dirty="0" smtClean="0"/>
              <a:t>violation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1048656"/>
            <a:ext cx="3200400" cy="3712464"/>
          </a:xfrm>
        </p:spPr>
        <p:txBody>
          <a:bodyPr>
            <a:noAutofit/>
          </a:bodyPr>
          <a:lstStyle/>
          <a:p>
            <a:pPr marL="0" indent="0"/>
            <a:r>
              <a:rPr lang="en-US" sz="2000" dirty="0" smtClean="0"/>
              <a:t>The goal is </a:t>
            </a:r>
            <a:r>
              <a:rPr lang="en-US" sz="2000" dirty="0"/>
              <a:t>to be disturbing, offensive, crass, tasteless, edgy</a:t>
            </a:r>
          </a:p>
          <a:p>
            <a:pPr marL="402336" lvl="1">
              <a:lnSpc>
                <a:spcPct val="90000"/>
              </a:lnSpc>
            </a:pPr>
            <a:r>
              <a:rPr lang="en-US" sz="1800" dirty="0"/>
              <a:t>capture attention by braking through media clutter</a:t>
            </a:r>
          </a:p>
          <a:p>
            <a:pPr marL="402336" lvl="1">
              <a:lnSpc>
                <a:spcPct val="90000"/>
              </a:lnSpc>
            </a:pPr>
            <a:r>
              <a:rPr lang="en-US" sz="1800" dirty="0"/>
              <a:t>increase awareness, recognition</a:t>
            </a:r>
          </a:p>
          <a:p>
            <a:pPr marL="402336" lvl="1">
              <a:lnSpc>
                <a:spcPct val="90000"/>
              </a:lnSpc>
            </a:pPr>
            <a:r>
              <a:rPr lang="en-US" sz="1800" dirty="0"/>
              <a:t>generate media buzz through social controversy</a:t>
            </a:r>
          </a:p>
          <a:p>
            <a:pPr marL="402336" lvl="1">
              <a:lnSpc>
                <a:spcPct val="90000"/>
              </a:lnSpc>
            </a:pPr>
            <a:r>
              <a:rPr lang="en-US" sz="1800" dirty="0"/>
              <a:t>promote memory, retention of an issue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27514" cy="685800"/>
          </a:xfrm>
        </p:spPr>
        <p:txBody>
          <a:bodyPr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81163-D652-4F94-953F-ACAD2B52B06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341870" cy="685800"/>
          </a:xfrm>
        </p:spPr>
        <p:txBody>
          <a:bodyPr/>
          <a:lstStyle/>
          <a:p>
            <a:r>
              <a:rPr lang="en-US" dirty="0" smtClean="0"/>
              <a:t>Shock advertising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98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656"/>
            <a:ext cx="7418070" cy="729343"/>
          </a:xfrm>
        </p:spPr>
        <p:txBody>
          <a:bodyPr/>
          <a:lstStyle/>
          <a:p>
            <a:r>
              <a:rPr lang="en-US" dirty="0" smtClean="0"/>
              <a:t>Shock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00628"/>
            <a:ext cx="5410200" cy="3928572"/>
          </a:xfrm>
        </p:spPr>
        <p:txBody>
          <a:bodyPr/>
          <a:lstStyle/>
          <a:p>
            <a:pPr marL="0" indent="0"/>
            <a:r>
              <a:rPr lang="en-US" sz="2000" dirty="0" smtClean="0"/>
              <a:t>Example: GoDaddy.com’s 2013 Superbowl commercial, “Sexy meets smart”</a:t>
            </a:r>
          </a:p>
          <a:p>
            <a:pPr marL="0" indent="0"/>
            <a:endParaRPr lang="en-US" dirty="0" smtClean="0"/>
          </a:p>
          <a:p>
            <a:pPr marL="0" indent="0">
              <a:spcBef>
                <a:spcPts val="0"/>
              </a:spcBef>
            </a:pPr>
            <a:r>
              <a:rPr lang="en-US" sz="2000" dirty="0" smtClean="0"/>
              <a:t>Shock ads increase attention and retention </a:t>
            </a:r>
            <a:r>
              <a:rPr lang="en-US" sz="2000" b="0" dirty="0" smtClean="0"/>
              <a:t>(Dahl</a:t>
            </a:r>
            <a:r>
              <a:rPr lang="en-US" sz="2000" b="0" dirty="0"/>
              <a:t>,</a:t>
            </a:r>
          </a:p>
          <a:p>
            <a:pPr marL="0" indent="0">
              <a:spcBef>
                <a:spcPts val="0"/>
              </a:spcBef>
            </a:pPr>
            <a:r>
              <a:rPr lang="en-US" sz="2000" b="0" dirty="0"/>
              <a:t>Frankenberger, </a:t>
            </a:r>
            <a:r>
              <a:rPr lang="en-US" sz="2000" b="0" dirty="0" smtClean="0"/>
              <a:t>&amp; Manchanda </a:t>
            </a:r>
            <a:r>
              <a:rPr lang="en-US" sz="2000" b="0" dirty="0"/>
              <a:t>(2003</a:t>
            </a:r>
            <a:r>
              <a:rPr lang="en-US" sz="2000" b="0" dirty="0" smtClean="0"/>
              <a:t>)</a:t>
            </a:r>
          </a:p>
          <a:p>
            <a:pPr marL="0" indent="0">
              <a:spcBef>
                <a:spcPts val="0"/>
              </a:spcBef>
            </a:pPr>
            <a:endParaRPr lang="en-US" b="0" dirty="0"/>
          </a:p>
          <a:p>
            <a:pPr marL="0" indent="0">
              <a:spcBef>
                <a:spcPts val="0"/>
              </a:spcBef>
            </a:pPr>
            <a:r>
              <a:rPr lang="en-US" sz="2000" dirty="0" smtClean="0"/>
              <a:t>Shock ads walk a thin line between not being shocking enough and being offensive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27514" cy="685800"/>
          </a:xfrm>
        </p:spPr>
        <p:txBody>
          <a:bodyPr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81163-D652-4F94-953F-ACAD2B52B06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42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906" y="914400"/>
            <a:ext cx="3627437" cy="4038600"/>
          </a:xfrm>
        </p:spPr>
        <p:txBody>
          <a:bodyPr>
            <a:normAutofit/>
          </a:bodyPr>
          <a:lstStyle/>
          <a:p>
            <a:pPr marL="0" indent="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 smtClean="0"/>
              <a:t>The myth of photographic objectivity</a:t>
            </a:r>
          </a:p>
          <a:p>
            <a:pPr marL="402336"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 smtClean="0"/>
              <a:t>Photographs are </a:t>
            </a:r>
            <a:r>
              <a:rPr lang="en-US" u="sng" dirty="0" smtClean="0"/>
              <a:t>not</a:t>
            </a:r>
            <a:r>
              <a:rPr lang="en-US" dirty="0" smtClean="0"/>
              <a:t> objective representations of reality.</a:t>
            </a:r>
          </a:p>
          <a:p>
            <a:pPr marL="402336"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 smtClean="0"/>
              <a:t>Photography is a subjective medium.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838200"/>
            <a:ext cx="4114800" cy="4038600"/>
          </a:xfrm>
        </p:spPr>
        <p:txBody>
          <a:bodyPr>
            <a:noAutofit/>
          </a:bodyPr>
          <a:lstStyle/>
          <a:p>
            <a:pPr marL="274320" indent="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 smtClean="0"/>
              <a:t>Photographers manipulate 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the subject matter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framing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perspective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lighting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composition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film (color, black &amp; white)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camera angle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focus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contrast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which images to print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cropping </a:t>
            </a:r>
          </a:p>
          <a:p>
            <a:pPr marL="402336" lvl="1" fontAlgn="auto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800" dirty="0" smtClean="0"/>
              <a:t>shutter speed</a:t>
            </a: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365125"/>
          </a:xfrm>
        </p:spPr>
        <p:txBody>
          <a:bodyPr anchor="ctr"/>
          <a:lstStyle/>
          <a:p>
            <a:pPr algn="ctr">
              <a:defRPr/>
            </a:pPr>
            <a:r>
              <a:rPr lang="en-US" sz="1400" dirty="0" smtClean="0"/>
              <a:t>Copyright (c) 2014 Pearson Education, All Rights Reserved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8A04F-B2E4-4357-ABE1-842A5499E18C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29"/>
            <a:ext cx="7315200" cy="834571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Photographic Persuasion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0" y="881742"/>
            <a:ext cx="3429000" cy="4147458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In the digital age images can be manipulated more easily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Heads can be cropped and replaced.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Lighting angles can be altered.</a:t>
            </a:r>
          </a:p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New software is becoming available for identifying digital fakery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914400"/>
            <a:ext cx="3962400" cy="4114800"/>
          </a:xfrm>
        </p:spPr>
        <p:txBody>
          <a:bodyPr>
            <a:noAutofit/>
          </a:bodyPr>
          <a:lstStyle/>
          <a:p>
            <a:pPr marL="0" indent="0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Famous faked photos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The Cottingly Fairies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Loch Ness monster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John Kerry sharing the podium with Jane Fonda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Brian Walski’s doctored Iraq photo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Adnan Hajj’s photo of thick black some over Beirut, Lebanon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Tourist atop Twin Towers as plane approaches</a:t>
            </a:r>
          </a:p>
          <a:p>
            <a:pPr marL="402336" lvl="1" fontAlgn="auto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Newsweek alteration of O.J. Simpson’s skin tone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60C835-217D-4949-850D-F37F739E542F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319" y="7257"/>
            <a:ext cx="7345362" cy="830943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camera always 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4400" y="1143000"/>
            <a:ext cx="4114800" cy="3886200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Iconicity</a:t>
            </a:r>
          </a:p>
          <a:p>
            <a:pPr marL="402336"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900" dirty="0" smtClean="0"/>
              <a:t>An image stands for the thing it represents</a:t>
            </a:r>
          </a:p>
          <a:p>
            <a:pPr marL="402336"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900" dirty="0" smtClean="0"/>
              <a:t>Uncle Sam is an icon for America</a:t>
            </a:r>
          </a:p>
          <a:p>
            <a:pPr marL="265176" indent="-265176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Indexicality</a:t>
            </a:r>
          </a:p>
          <a:p>
            <a:pPr marL="402336"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900" dirty="0" smtClean="0"/>
              <a:t>Images can document events.</a:t>
            </a:r>
          </a:p>
          <a:p>
            <a:pPr marL="402336" lvl="1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900" dirty="0" smtClean="0"/>
              <a:t>Marines raising the flag on Iwo Jima</a:t>
            </a:r>
          </a:p>
          <a:p>
            <a:pPr marL="265176" indent="-265176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Syntactic Indeterminacy</a:t>
            </a:r>
          </a:p>
          <a:p>
            <a:pPr marL="402336"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900" dirty="0" smtClean="0"/>
              <a:t>Images lack syntax and logical operators.</a:t>
            </a:r>
          </a:p>
          <a:p>
            <a:pPr marL="402336"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900" dirty="0" smtClean="0"/>
              <a:t>Advertisers associate brands with idealized lifestyles</a:t>
            </a:r>
          </a:p>
          <a:p>
            <a:pPr marL="548640" lvl="1" indent="-201168" fontAlgn="auto">
              <a:lnSpc>
                <a:spcPct val="80000"/>
              </a:lnSpc>
              <a:spcAft>
                <a:spcPts val="0"/>
              </a:spcAft>
              <a:buFont typeface="Verdana"/>
              <a:buChar char="◦"/>
              <a:defRPr/>
            </a:pPr>
            <a:endParaRPr lang="en-US" sz="1900" dirty="0" smtClean="0"/>
          </a:p>
        </p:txBody>
      </p:sp>
      <p:pic>
        <p:nvPicPr>
          <p:cNvPr id="7172" name="Picture 4" descr="http://www.teachersparadise.com/ency/en/media/1/15/declaration_independen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924" y="1600200"/>
            <a:ext cx="3547751" cy="2326505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FF5022-FA73-48DA-9449-AD3F272883B0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7419" y="21771"/>
            <a:ext cx="7269162" cy="968829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cap="none" dirty="0" smtClean="0"/>
              <a:t>HOW IMAGES PERSUADE</a:t>
            </a:r>
            <a:endParaRPr lang="en-US" cap="none" dirty="0"/>
          </a:p>
        </p:txBody>
      </p:sp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4953000" y="3962400"/>
            <a:ext cx="3657600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dirty="0">
                <a:latin typeface="Century Gothic" pitchFamily="34" charset="0"/>
              </a:rPr>
              <a:t>This painting by John Trumbull supposedly “documents” the signing of the Declaration of Independence. However, no such ceremony actually took place.</a:t>
            </a:r>
          </a:p>
          <a:p>
            <a:pPr eaLnBrk="1" hangingPunct="1"/>
            <a:r>
              <a:rPr lang="en-US" sz="1100" dirty="0">
                <a:latin typeface="Century Gothic" pitchFamily="34" charset="0"/>
              </a:rPr>
              <a:t>Image courtesy of www.teachersparadise.com</a:t>
            </a:r>
          </a:p>
          <a:p>
            <a:pPr eaLnBrk="1" hangingPunct="1"/>
            <a:endParaRPr lang="en-US" sz="1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32237" cy="4038600"/>
          </a:xfrm>
        </p:spPr>
        <p:txBody>
          <a:bodyPr>
            <a:normAutofit/>
          </a:bodyPr>
          <a:lstStyle/>
          <a:p>
            <a:pPr marL="64008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Art serves more than an aesthetic or decorative function</a:t>
            </a:r>
          </a:p>
          <a:p>
            <a:pPr marL="64008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Artists persuade in and through their art</a:t>
            </a:r>
          </a:p>
          <a:p>
            <a:pPr marL="402336"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Art provides social critiques</a:t>
            </a:r>
          </a:p>
          <a:p>
            <a:pPr marL="402336"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Art can spark controversy</a:t>
            </a:r>
          </a:p>
          <a:p>
            <a:pPr marL="402336" lvl="1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1800" dirty="0" smtClean="0"/>
              <a:t>Art increases awareness</a:t>
            </a:r>
          </a:p>
          <a:p>
            <a:pPr marL="822960" lvl="1" indent="-201168" fontAlgn="auto">
              <a:spcAft>
                <a:spcPts val="0"/>
              </a:spcAft>
              <a:buFont typeface="Verdana"/>
              <a:buChar char="›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0762" y="1005115"/>
            <a:ext cx="3932238" cy="3947886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/>
              <a:t>The cover of the </a:t>
            </a:r>
            <a:r>
              <a:rPr lang="en-US" sz="1800" b="0" i="1" dirty="0" smtClean="0"/>
              <a:t>New Yorker</a:t>
            </a:r>
            <a:r>
              <a:rPr lang="en-US" sz="1800" b="0" dirty="0" smtClean="0"/>
              <a:t> magazine depicted Barack and Michelle Obama as fist-bumping, flag-burning, Muslim extremists</a:t>
            </a:r>
          </a:p>
          <a:p>
            <a:pPr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/>
              <a:t>Danish cartoon caricatures of the prophet Muhammad provoked violent protests</a:t>
            </a:r>
          </a:p>
          <a:p>
            <a:pPr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1800" b="0" dirty="0" smtClean="0"/>
              <a:t>Graffiti artist, Banksy, has stenciled anti-established images in public places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096000"/>
            <a:ext cx="7315200" cy="762000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15D88-95B2-4AC6-B7E3-FA1A6661146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319" y="7257"/>
            <a:ext cx="7345362" cy="830943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cap="none" dirty="0" smtClean="0"/>
              <a:t>ART AS PERSUASION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4562" y="969963"/>
            <a:ext cx="3627438" cy="4059237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Banksy, a “guerilla artist” stencils controversial images in public places</a:t>
            </a:r>
          </a:p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“Napalm” depicts corporate icons alongside a napalm victim</a:t>
            </a:r>
          </a:p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The image draws on Nick Ute’s Pulitzer prize winning photo</a:t>
            </a:r>
          </a:p>
          <a:p>
            <a:pPr marL="0" indent="0"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000" dirty="0" smtClean="0"/>
              <a:t>The image critiques exploitation by multinational corporations</a:t>
            </a:r>
          </a:p>
          <a:p>
            <a:pPr marL="265176" indent="-265176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200" dirty="0" smtClean="0"/>
          </a:p>
        </p:txBody>
      </p:sp>
      <p:pic>
        <p:nvPicPr>
          <p:cNvPr id="6" name="Picture 2" descr="http://www.banksy.co.uk/indoors/images/nape3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05400" y="1143000"/>
            <a:ext cx="3200400" cy="2072928"/>
          </a:xfrm>
          <a:solidFill>
            <a:schemeClr val="tx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88535-C969-41E9-94E3-D90AF15B6B91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419" y="7257"/>
            <a:ext cx="7269162" cy="754743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Controversial art</a:t>
            </a:r>
            <a:endParaRPr lang="en-US" dirty="0"/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5105400" y="3200400"/>
            <a:ext cx="320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dirty="0">
                <a:latin typeface="Century Gothic" pitchFamily="34" charset="0"/>
              </a:rPr>
              <a:t>Image courtesy of Banksy</a:t>
            </a:r>
          </a:p>
          <a:p>
            <a:pPr eaLnBrk="1" hangingPunct="1"/>
            <a:r>
              <a:rPr lang="en-US" sz="1400" dirty="0">
                <a:latin typeface="Century Gothic" pitchFamily="34" charset="0"/>
              </a:rPr>
              <a:t>http://www.banksy.co.uk/indoors/napalm.html</a:t>
            </a:r>
          </a:p>
          <a:p>
            <a:pPr eaLnBrk="1" hangingPunct="1"/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096963"/>
            <a:ext cx="3657600" cy="393223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The USSR used art to promote the ends of the state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Chinese poster art deified Chairman Mao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During the “New Deal” era, the U.S. government sponsored pubic arts projects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4906962" y="1099458"/>
            <a:ext cx="3932238" cy="3929742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European artists aimed their art against the government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Picassos’ Guernica” Eugene Delacroix’s “Liberty Leading the People” (1830)</a:t>
            </a:r>
          </a:p>
          <a:p>
            <a:pPr marL="402336" lvl="1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Diego Rivera’s murals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53FA7-E185-4926-9851-9A1894CD64D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"/>
            <a:ext cx="7315200" cy="914400"/>
          </a:xfr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Pro-government &amp; Anti-government 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4191000"/>
            <a:ext cx="7315200" cy="1143000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dirty="0" smtClean="0"/>
              <a:t>This painting depicts the “New Deal” bringing electricity to rural America. At the time nine out of ten farms had no </a:t>
            </a:r>
            <a:r>
              <a:rPr lang="en-US" sz="1800" b="0" dirty="0" smtClean="0"/>
              <a:t>electricity </a:t>
            </a:r>
            <a:r>
              <a:rPr lang="en-US" sz="1800" b="0" dirty="0" smtClean="0"/>
              <a:t>(David Stone, </a:t>
            </a:r>
            <a:r>
              <a:rPr lang="en-US" sz="1800" b="0" i="1" dirty="0" smtClean="0"/>
              <a:t>Electrification, </a:t>
            </a:r>
            <a:r>
              <a:rPr lang="en-US" sz="1800" b="0" dirty="0" smtClean="0"/>
              <a:t>1940) </a:t>
            </a:r>
          </a:p>
        </p:txBody>
      </p:sp>
      <p:pic>
        <p:nvPicPr>
          <p:cNvPr id="11268" name="Picture 2" descr="Electrification by David Stone Marti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7575" y="1219200"/>
            <a:ext cx="7308850" cy="2827338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C2436-103C-4287-96BD-C9071174213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8183562" cy="8382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Pro-government 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"/>
            <a:ext cx="6934200" cy="9144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Anti-government Art</a:t>
            </a:r>
            <a:endParaRPr lang="en-US" dirty="0"/>
          </a:p>
        </p:txBody>
      </p:sp>
      <p:pic>
        <p:nvPicPr>
          <p:cNvPr id="12291" name="Picture 2" descr="http://upload.wikimedia.org/wikipedia/en/7/74/PicassoGuernic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43000"/>
            <a:ext cx="6010275" cy="2695575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51A311-06E2-4D93-ACF9-12E25175E7C4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292" name="Content Placeholder 2"/>
          <p:cNvSpPr txBox="1">
            <a:spLocks/>
          </p:cNvSpPr>
          <p:nvPr/>
        </p:nvSpPr>
        <p:spPr bwMode="auto">
          <a:xfrm>
            <a:off x="1447800" y="3886200"/>
            <a:ext cx="6019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7675" indent="-3825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dirty="0">
                <a:latin typeface="+mn-lt"/>
              </a:rPr>
              <a:t>Picasso’s </a:t>
            </a:r>
            <a:r>
              <a:rPr lang="en-US" i="1" dirty="0">
                <a:latin typeface="+mn-lt"/>
              </a:rPr>
              <a:t>Guernica </a:t>
            </a:r>
            <a:r>
              <a:rPr lang="en-US" dirty="0">
                <a:latin typeface="+mn-lt"/>
              </a:rPr>
              <a:t>(1937) depicted the indiscriminant bombing of a Basque town during the Spanish civil war.  The work symbolizes the horror of war and was directed at Franco’s Nationalist </a:t>
            </a:r>
            <a:r>
              <a:rPr lang="en-US" dirty="0" smtClean="0">
                <a:latin typeface="+mn-lt"/>
              </a:rPr>
              <a:t>forces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21771"/>
            <a:ext cx="7750175" cy="816429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Art Persuades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960438" y="990599"/>
            <a:ext cx="5440362" cy="4038601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Art shines a spotlight on society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Awareness through interpretation</a:t>
            </a:r>
          </a:p>
          <a:p>
            <a:pPr marL="731520" lvl="2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Suzanne Lacy, “Three Weeks in May”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sz="2000" dirty="0" smtClean="0"/>
              <a:t>Awareness through participation</a:t>
            </a:r>
          </a:p>
          <a:p>
            <a:pPr marL="731520" lvl="2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Wafa Bilal’s “Shoot an Iraqi” project</a:t>
            </a:r>
          </a:p>
          <a:p>
            <a:pPr marL="731520" lvl="2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The Names Project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11875"/>
            <a:ext cx="7315200" cy="746125"/>
          </a:xfrm>
        </p:spPr>
        <p:txBody>
          <a:bodyPr anchor="ctr"/>
          <a:lstStyle/>
          <a:p>
            <a:pPr algn="ctr">
              <a:defRPr/>
            </a:pPr>
            <a:r>
              <a:rPr lang="en-US" sz="1200" dirty="0" smtClean="0">
                <a:latin typeface="+mn-lt"/>
              </a:rPr>
              <a:t>Copyright (c) 2014 Pearson Education, All Rights Reserved</a:t>
            </a:r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77287-9022-4389-9A66-125DD7C39BC7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561</TotalTime>
  <Words>2070</Words>
  <Application>Microsoft Office PowerPoint</Application>
  <PresentationFormat>On-screen Show (4:3)</PresentationFormat>
  <Paragraphs>353</Paragraphs>
  <Slides>27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Angles</vt:lpstr>
      <vt:lpstr>CHAPTER 14</vt:lpstr>
      <vt:lpstr>iMAGE IS EVERYTHING</vt:lpstr>
      <vt:lpstr>HOW IMAGES PERSUADE</vt:lpstr>
      <vt:lpstr>ART AS PERSUASION</vt:lpstr>
      <vt:lpstr>Controversial art</vt:lpstr>
      <vt:lpstr>Pro-government &amp; Anti-government art</vt:lpstr>
      <vt:lpstr>Pro-government art</vt:lpstr>
      <vt:lpstr>Anti-government Art</vt:lpstr>
      <vt:lpstr>How Art Persuades</vt:lpstr>
      <vt:lpstr>Cinematic Persuasion</vt:lpstr>
      <vt:lpstr>Cinematic Influence</vt:lpstr>
      <vt:lpstr>Exporting cultural values</vt:lpstr>
      <vt:lpstr>Promoting popular culture</vt:lpstr>
      <vt:lpstr>Cinematic Social Proof</vt:lpstr>
      <vt:lpstr>Cinematic Social Proof</vt:lpstr>
      <vt:lpstr>CULTIVATION THEORY</vt:lpstr>
      <vt:lpstr>Promoting viewer identification</vt:lpstr>
      <vt:lpstr>Perpetuating stereotypes</vt:lpstr>
      <vt:lpstr>Positive stereotypes TOO</vt:lpstr>
      <vt:lpstr>Images in advertising</vt:lpstr>
      <vt:lpstr>ANTI-ADS</vt:lpstr>
      <vt:lpstr>Product placement</vt:lpstr>
      <vt:lpstr>Image oriented advertising</vt:lpstr>
      <vt:lpstr>Shock advertising</vt:lpstr>
      <vt:lpstr>Shock advertising</vt:lpstr>
      <vt:lpstr>Photographic Persuasion</vt:lpstr>
      <vt:lpstr>The camera always lies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Visual Persuasion</dc:title>
  <dc:creator>Robert</dc:creator>
  <cp:lastModifiedBy>Robert</cp:lastModifiedBy>
  <cp:revision>59</cp:revision>
  <dcterms:created xsi:type="dcterms:W3CDTF">2010-01-21T16:59:50Z</dcterms:created>
  <dcterms:modified xsi:type="dcterms:W3CDTF">2013-06-27T19:38:55Z</dcterms:modified>
</cp:coreProperties>
</file>