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9"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5" r:id="rId25"/>
    <p:sldId id="286" r:id="rId26"/>
    <p:sldId id="280" r:id="rId27"/>
    <p:sldId id="281" r:id="rId28"/>
    <p:sldId id="282" r:id="rId29"/>
    <p:sldId id="283" r:id="rId30"/>
    <p:sldId id="284"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139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F1B5F-0B56-4398-8BF1-AAFFED639A13}" type="datetimeFigureOut">
              <a:rPr lang="en-US" smtClean="0"/>
              <a:pPr/>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99AAC-EE5B-4A71-8F44-42F5B249A9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99AAC-EE5B-4A71-8F44-42F5B249A94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7C0C4B9-8CBA-48DA-89C7-57A19A5F6FA7}" type="datetimeFigureOut">
              <a:rPr lang="en-US" smtClean="0"/>
              <a:pPr/>
              <a:t>1/27/2014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958A2A0-0AE0-4F21-AA50-CEFCE76A5F2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C0C4B9-8CBA-48DA-89C7-57A19A5F6FA7}"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C0C4B9-8CBA-48DA-89C7-57A19A5F6FA7}"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C0C4B9-8CBA-48DA-89C7-57A19A5F6FA7}"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C0C4B9-8CBA-48DA-89C7-57A19A5F6FA7}"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958A2A0-0AE0-4F21-AA50-CEFCE76A5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C0C4B9-8CBA-48DA-89C7-57A19A5F6FA7}"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C0C4B9-8CBA-48DA-89C7-57A19A5F6FA7}"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C0C4B9-8CBA-48DA-89C7-57A19A5F6FA7}"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0C4B9-8CBA-48DA-89C7-57A19A5F6FA7}"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C0C4B9-8CBA-48DA-89C7-57A19A5F6FA7}"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C0C4B9-8CBA-48DA-89C7-57A19A5F6FA7}"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8A2A0-0AE0-4F21-AA50-CEFCE76A5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7C0C4B9-8CBA-48DA-89C7-57A19A5F6FA7}" type="datetimeFigureOut">
              <a:rPr lang="en-US" smtClean="0"/>
              <a:pPr/>
              <a:t>1/27/2014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958A2A0-0AE0-4F21-AA50-CEFCE76A5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examples.yourdictionary.com/examples/examples-of-rhetorical-devices.html" TargetMode="External"/><Relationship Id="rId2" Type="http://schemas.openxmlformats.org/officeDocument/2006/relationships/hyperlink" Target="http://literarydevices.net/" TargetMode="External"/><Relationship Id="rId1" Type="http://schemas.openxmlformats.org/officeDocument/2006/relationships/slideLayout" Target="../slideLayouts/slideLayout2.xml"/><Relationship Id="rId5" Type="http://schemas.openxmlformats.org/officeDocument/2006/relationships/hyperlink" Target="http://www.americanrhetoric.com/rhetoricaldevicesinsound.htm" TargetMode="External"/><Relationship Id="rId4" Type="http://schemas.openxmlformats.org/officeDocument/2006/relationships/hyperlink" Target="http://virtualsalt.com/rhetoric.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a:xfrm>
            <a:off x="457200" y="1981200"/>
            <a:ext cx="8229600" cy="4709160"/>
          </a:xfrm>
        </p:spPr>
        <p:txBody>
          <a:bodyPr/>
          <a:lstStyle/>
          <a:p>
            <a:pPr lvl="1">
              <a:buNone/>
            </a:pPr>
            <a:r>
              <a:rPr lang="en-US" dirty="0" smtClean="0"/>
              <a:t>	</a:t>
            </a:r>
            <a:r>
              <a:rPr lang="en-US" sz="3200" dirty="0" smtClean="0"/>
              <a:t>A figure of speech involving the comparison of one thing with another, using some connective word such as </a:t>
            </a:r>
            <a:r>
              <a:rPr lang="en-US" sz="3200" i="1" dirty="0" smtClean="0"/>
              <a:t>like, as, so, than</a:t>
            </a:r>
            <a:r>
              <a:rPr lang="en-US" sz="3200" dirty="0" smtClean="0"/>
              <a:t>, or a verb such as </a:t>
            </a:r>
            <a:r>
              <a:rPr lang="en-US" sz="3200" i="1" dirty="0" smtClean="0"/>
              <a:t>resembles</a:t>
            </a:r>
            <a:r>
              <a:rPr lang="en-US" sz="3200" dirty="0" smtClean="0"/>
              <a:t>. It is used to make a description more emphatic or vivid.</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Explanation</a:t>
            </a:r>
            <a:endParaRPr lang="en-US" sz="4400" dirty="0"/>
          </a:p>
        </p:txBody>
      </p:sp>
      <p:sp>
        <p:nvSpPr>
          <p:cNvPr id="3" name="Content Placeholder 2"/>
          <p:cNvSpPr>
            <a:spLocks noGrp="1"/>
          </p:cNvSpPr>
          <p:nvPr>
            <p:ph idx="1"/>
          </p:nvPr>
        </p:nvSpPr>
        <p:spPr/>
        <p:txBody>
          <a:bodyPr/>
          <a:lstStyle/>
          <a:p>
            <a:pPr>
              <a:buNone/>
            </a:pPr>
            <a:r>
              <a:rPr lang="en-US" dirty="0" smtClean="0"/>
              <a:t>	</a:t>
            </a:r>
            <a:r>
              <a:rPr lang="en-US" sz="3200" dirty="0" smtClean="0"/>
              <a:t>In the example, an atomic structure is compared to a solar system by using “like”. Therefore, it is a simile. Metaphor is used to relate the nucleus to the sun and the electrons to the planets without using words “like” or “as’. In this example then, similes and metaphors are employed to develop an analogy.</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sz="3600" dirty="0" smtClean="0"/>
              <a:t>The importance here is that the concept of a solar system is easy to understand and visualize, and we therefore can us it to explain the structure of an atom. Another example would be the use of a mouse trap to explain irreducible complexity as it relates to intelligent design.</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Allusion</a:t>
            </a:r>
            <a:endParaRPr lang="en-US" sz="4400" dirty="0"/>
          </a:p>
        </p:txBody>
      </p:sp>
      <p:sp>
        <p:nvSpPr>
          <p:cNvPr id="3" name="Content Placeholder 2"/>
          <p:cNvSpPr>
            <a:spLocks noGrp="1"/>
          </p:cNvSpPr>
          <p:nvPr>
            <p:ph idx="1"/>
          </p:nvPr>
        </p:nvSpPr>
        <p:spPr>
          <a:xfrm>
            <a:off x="533400" y="2133600"/>
            <a:ext cx="8229600" cy="2590800"/>
          </a:xfrm>
        </p:spPr>
        <p:txBody>
          <a:bodyPr/>
          <a:lstStyle/>
          <a:p>
            <a:pPr>
              <a:buNone/>
            </a:pPr>
            <a:r>
              <a:rPr lang="en-US" dirty="0" smtClean="0"/>
              <a:t>	</a:t>
            </a:r>
            <a:r>
              <a:rPr lang="en-US" sz="3600" dirty="0" smtClean="0"/>
              <a:t>A short, informal reference to a person, place, thing, event or idea, of historical, cultural, literary or political importance.</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76400"/>
            <a:ext cx="8229600" cy="4419600"/>
          </a:xfrm>
        </p:spPr>
        <p:txBody>
          <a:bodyPr/>
          <a:lstStyle/>
          <a:p>
            <a:pPr lvl="0"/>
            <a:r>
              <a:rPr lang="en-US" sz="3200" dirty="0" smtClean="0"/>
              <a:t>If you take his parking place, you can expect World War II all over again.</a:t>
            </a:r>
          </a:p>
          <a:p>
            <a:pPr lvl="0"/>
            <a:r>
              <a:rPr lang="en-US" sz="3200" dirty="0" smtClean="0"/>
              <a:t>Plan ahead: it wasn't raining when Noah built the ark.</a:t>
            </a:r>
          </a:p>
          <a:p>
            <a:pPr lvl="0"/>
            <a:r>
              <a:rPr lang="en-US" sz="3200" dirty="0" smtClean="0"/>
              <a:t>I can’t do that because I am not Superman</a:t>
            </a:r>
          </a:p>
          <a:p>
            <a:pPr lvl="0"/>
            <a:r>
              <a:rPr lang="en-US" sz="3200" dirty="0" smtClean="0"/>
              <a:t>This game is going to be David vs. Goliath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Alliteration</a:t>
            </a:r>
            <a:endParaRPr lang="en-US" sz="4400" dirty="0"/>
          </a:p>
        </p:txBody>
      </p:sp>
      <p:sp>
        <p:nvSpPr>
          <p:cNvPr id="3" name="Content Placeholder 2"/>
          <p:cNvSpPr>
            <a:spLocks noGrp="1"/>
          </p:cNvSpPr>
          <p:nvPr>
            <p:ph idx="1"/>
          </p:nvPr>
        </p:nvSpPr>
        <p:spPr>
          <a:xfrm>
            <a:off x="457200" y="2133600"/>
            <a:ext cx="8229600" cy="3962400"/>
          </a:xfrm>
        </p:spPr>
        <p:txBody>
          <a:bodyPr/>
          <a:lstStyle/>
          <a:p>
            <a:pPr>
              <a:buNone/>
            </a:pPr>
            <a:r>
              <a:rPr lang="en-US" dirty="0" smtClean="0"/>
              <a:t>	</a:t>
            </a:r>
            <a:r>
              <a:rPr lang="en-US" sz="3600" dirty="0" smtClean="0"/>
              <a:t>Alliteration is derived from Latin’s “</a:t>
            </a:r>
            <a:r>
              <a:rPr lang="en-US" sz="3600" i="1" dirty="0" err="1" smtClean="0"/>
              <a:t>Latira</a:t>
            </a:r>
            <a:r>
              <a:rPr lang="en-US" sz="3600" dirty="0" smtClean="0"/>
              <a:t>”. It means “letters of alphabet”. It is a rhetorical device in which a number of words, having the same first consonant sound, occur close together in a series.</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Explanation</a:t>
            </a:r>
            <a:endParaRPr lang="en-US" sz="4400" dirty="0"/>
          </a:p>
        </p:txBody>
      </p:sp>
      <p:sp>
        <p:nvSpPr>
          <p:cNvPr id="3" name="Content Placeholder 2"/>
          <p:cNvSpPr>
            <a:spLocks noGrp="1"/>
          </p:cNvSpPr>
          <p:nvPr>
            <p:ph idx="1"/>
          </p:nvPr>
        </p:nvSpPr>
        <p:spPr>
          <a:xfrm>
            <a:off x="457200" y="1981200"/>
            <a:ext cx="8229600" cy="3124200"/>
          </a:xfrm>
        </p:spPr>
        <p:txBody>
          <a:bodyPr>
            <a:normAutofit/>
          </a:bodyPr>
          <a:lstStyle/>
          <a:p>
            <a:pPr>
              <a:buNone/>
            </a:pPr>
            <a:r>
              <a:rPr lang="en-US" sz="3600" dirty="0" smtClean="0"/>
              <a:t>	An important point to remember here is that alliteration does not depend on letters but on sounds. So the phrase </a:t>
            </a:r>
            <a:r>
              <a:rPr lang="en-US" sz="3600" i="1" dirty="0" smtClean="0"/>
              <a:t>not knotty</a:t>
            </a:r>
            <a:r>
              <a:rPr lang="en-US" sz="3600" dirty="0" smtClean="0"/>
              <a:t> is alliterative, but </a:t>
            </a:r>
            <a:r>
              <a:rPr lang="en-US" sz="3600" i="1" dirty="0" smtClean="0"/>
              <a:t>cigarette chase</a:t>
            </a:r>
            <a:r>
              <a:rPr lang="en-US" sz="3600" dirty="0" smtClean="0"/>
              <a:t> is not.</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Examples</a:t>
            </a:r>
            <a:endParaRPr lang="en-US" sz="4400" dirty="0"/>
          </a:p>
        </p:txBody>
      </p:sp>
      <p:sp>
        <p:nvSpPr>
          <p:cNvPr id="3" name="Content Placeholder 2"/>
          <p:cNvSpPr>
            <a:spLocks noGrp="1"/>
          </p:cNvSpPr>
          <p:nvPr>
            <p:ph idx="1"/>
          </p:nvPr>
        </p:nvSpPr>
        <p:spPr>
          <a:xfrm>
            <a:off x="457200" y="1981200"/>
            <a:ext cx="8229600" cy="3429000"/>
          </a:xfrm>
        </p:spPr>
        <p:txBody>
          <a:bodyPr>
            <a:normAutofit lnSpcReduction="10000"/>
          </a:bodyPr>
          <a:lstStyle/>
          <a:p>
            <a:r>
              <a:rPr lang="en-US" sz="3600" dirty="0" smtClean="0"/>
              <a:t>But a better butter makes a batter better.</a:t>
            </a:r>
          </a:p>
          <a:p>
            <a:r>
              <a:rPr lang="en-US" sz="3600" dirty="0" smtClean="0"/>
              <a:t>A big bully beats a baby boy.</a:t>
            </a:r>
          </a:p>
          <a:p>
            <a:pPr lvl="0"/>
            <a:r>
              <a:rPr lang="en-US" sz="3600" dirty="0" smtClean="0"/>
              <a:t>Ah, what a delicious day!</a:t>
            </a:r>
          </a:p>
          <a:p>
            <a:r>
              <a:rPr lang="en-US" sz="3600" dirty="0" smtClean="0"/>
              <a:t>Done well, alliteration is a satisfying sensation</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Name Examples</a:t>
            </a:r>
            <a:endParaRPr lang="en-US" dirty="0"/>
          </a:p>
        </p:txBody>
      </p:sp>
      <p:sp>
        <p:nvSpPr>
          <p:cNvPr id="3" name="Content Placeholder 2"/>
          <p:cNvSpPr>
            <a:spLocks noGrp="1"/>
          </p:cNvSpPr>
          <p:nvPr>
            <p:ph sz="half" idx="1"/>
          </p:nvPr>
        </p:nvSpPr>
        <p:spPr>
          <a:xfrm>
            <a:off x="457200" y="2133600"/>
            <a:ext cx="4038600" cy="2895600"/>
          </a:xfrm>
        </p:spPr>
        <p:txBody>
          <a:bodyPr>
            <a:normAutofit/>
          </a:bodyPr>
          <a:lstStyle/>
          <a:p>
            <a:r>
              <a:rPr lang="en-US" sz="2800" dirty="0" smtClean="0"/>
              <a:t>Dunkin’ Donuts</a:t>
            </a:r>
          </a:p>
          <a:p>
            <a:r>
              <a:rPr lang="en-US" sz="2800" dirty="0" smtClean="0"/>
              <a:t>PayPal</a:t>
            </a:r>
          </a:p>
          <a:p>
            <a:r>
              <a:rPr lang="en-US" sz="2800" dirty="0" smtClean="0"/>
              <a:t>Best Buy</a:t>
            </a:r>
          </a:p>
          <a:p>
            <a:r>
              <a:rPr lang="en-US" sz="2800" dirty="0" smtClean="0"/>
              <a:t>Coca-Cola</a:t>
            </a:r>
            <a:endParaRPr lang="en-US" dirty="0" smtClean="0"/>
          </a:p>
          <a:p>
            <a:pPr>
              <a:buNone/>
            </a:pPr>
            <a:endParaRPr lang="en-US" dirty="0"/>
          </a:p>
        </p:txBody>
      </p:sp>
      <p:sp>
        <p:nvSpPr>
          <p:cNvPr id="4" name="Content Placeholder 3"/>
          <p:cNvSpPr>
            <a:spLocks noGrp="1"/>
          </p:cNvSpPr>
          <p:nvPr>
            <p:ph sz="half" idx="2"/>
          </p:nvPr>
        </p:nvSpPr>
        <p:spPr>
          <a:xfrm>
            <a:off x="4572000" y="1600200"/>
            <a:ext cx="4038600" cy="3505200"/>
          </a:xfrm>
        </p:spPr>
        <p:txBody>
          <a:bodyPr>
            <a:normAutofit/>
          </a:bodyPr>
          <a:lstStyle/>
          <a:p>
            <a:pPr>
              <a:buNone/>
            </a:pPr>
            <a:endParaRPr lang="en-US" sz="2800" dirty="0" smtClean="0"/>
          </a:p>
          <a:p>
            <a:r>
              <a:rPr lang="en-US" sz="2800" dirty="0" err="1" smtClean="0"/>
              <a:t>Chuckee</a:t>
            </a:r>
            <a:r>
              <a:rPr lang="en-US" sz="2800" dirty="0" smtClean="0"/>
              <a:t> Cheese’s</a:t>
            </a:r>
          </a:p>
          <a:p>
            <a:r>
              <a:rPr lang="en-US" sz="2800" dirty="0" smtClean="0"/>
              <a:t>Bed Bath &amp; Beyond</a:t>
            </a:r>
          </a:p>
          <a:p>
            <a:r>
              <a:rPr lang="en-US" sz="2800" dirty="0" err="1" smtClean="0"/>
              <a:t>Krispy</a:t>
            </a:r>
            <a:r>
              <a:rPr lang="en-US" sz="2800" dirty="0" smtClean="0"/>
              <a:t> </a:t>
            </a:r>
            <a:r>
              <a:rPr lang="en-US" sz="2800" dirty="0" err="1" smtClean="0"/>
              <a:t>Kreme</a:t>
            </a:r>
            <a:endParaRPr lang="en-US" sz="2800" dirty="0" smtClean="0"/>
          </a:p>
          <a:p>
            <a:r>
              <a:rPr lang="en-US" sz="2800" dirty="0" smtClean="0"/>
              <a:t>Life Lock</a:t>
            </a:r>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Name Examples</a:t>
            </a:r>
            <a:endParaRPr lang="en-US" dirty="0"/>
          </a:p>
        </p:txBody>
      </p:sp>
      <p:sp>
        <p:nvSpPr>
          <p:cNvPr id="3" name="Content Placeholder 2"/>
          <p:cNvSpPr>
            <a:spLocks noGrp="1"/>
          </p:cNvSpPr>
          <p:nvPr>
            <p:ph sz="half" idx="1"/>
          </p:nvPr>
        </p:nvSpPr>
        <p:spPr>
          <a:xfrm>
            <a:off x="457200" y="1981200"/>
            <a:ext cx="4038600" cy="4144963"/>
          </a:xfrm>
        </p:spPr>
        <p:txBody>
          <a:bodyPr/>
          <a:lstStyle/>
          <a:p>
            <a:r>
              <a:rPr lang="en-US" dirty="0" smtClean="0"/>
              <a:t>Ronald Reagan</a:t>
            </a:r>
          </a:p>
          <a:p>
            <a:r>
              <a:rPr lang="en-US" dirty="0" smtClean="0"/>
              <a:t>Sammy Sosa</a:t>
            </a:r>
          </a:p>
          <a:p>
            <a:r>
              <a:rPr lang="en-US" dirty="0" smtClean="0"/>
              <a:t>Jesse Jackson</a:t>
            </a:r>
          </a:p>
          <a:p>
            <a:r>
              <a:rPr lang="en-US" dirty="0" smtClean="0"/>
              <a:t>William Wordsworth</a:t>
            </a:r>
          </a:p>
          <a:p>
            <a:r>
              <a:rPr lang="en-US" dirty="0" smtClean="0"/>
              <a:t>Mickey Mouse</a:t>
            </a:r>
          </a:p>
          <a:p>
            <a:r>
              <a:rPr lang="en-US" dirty="0" smtClean="0"/>
              <a:t>Porky Pig</a:t>
            </a:r>
          </a:p>
          <a:p>
            <a:endParaRPr lang="en-US" dirty="0"/>
          </a:p>
        </p:txBody>
      </p:sp>
      <p:sp>
        <p:nvSpPr>
          <p:cNvPr id="4" name="Content Placeholder 3"/>
          <p:cNvSpPr>
            <a:spLocks noGrp="1"/>
          </p:cNvSpPr>
          <p:nvPr>
            <p:ph sz="half" idx="2"/>
          </p:nvPr>
        </p:nvSpPr>
        <p:spPr>
          <a:xfrm>
            <a:off x="4648200" y="1981200"/>
            <a:ext cx="4038600" cy="4144963"/>
          </a:xfrm>
        </p:spPr>
        <p:txBody>
          <a:bodyPr/>
          <a:lstStyle/>
          <a:p>
            <a:r>
              <a:rPr lang="en-US" dirty="0" smtClean="0"/>
              <a:t>Lois Lane</a:t>
            </a:r>
          </a:p>
          <a:p>
            <a:r>
              <a:rPr lang="en-US" dirty="0" smtClean="0"/>
              <a:t>Marilyn Monroe</a:t>
            </a:r>
          </a:p>
          <a:p>
            <a:r>
              <a:rPr lang="en-US" dirty="0" smtClean="0"/>
              <a:t>Fred Flintstone</a:t>
            </a:r>
          </a:p>
          <a:p>
            <a:r>
              <a:rPr lang="en-US" dirty="0" smtClean="0"/>
              <a:t>Donald Duck</a:t>
            </a:r>
          </a:p>
          <a:p>
            <a:r>
              <a:rPr lang="en-US" dirty="0" smtClean="0"/>
              <a:t>Casey </a:t>
            </a:r>
            <a:r>
              <a:rPr lang="en-US" dirty="0" err="1" smtClean="0"/>
              <a:t>Kasem</a:t>
            </a:r>
            <a:endParaRPr lang="en-US" dirty="0" smtClean="0"/>
          </a:p>
          <a:p>
            <a:r>
              <a:rPr lang="en-US" dirty="0" smtClean="0"/>
              <a:t>Mark McGuire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Personification</a:t>
            </a:r>
            <a:endParaRPr lang="en-US" sz="4400" dirty="0"/>
          </a:p>
        </p:txBody>
      </p:sp>
      <p:sp>
        <p:nvSpPr>
          <p:cNvPr id="6" name="Content Placeholder 5"/>
          <p:cNvSpPr>
            <a:spLocks noGrp="1"/>
          </p:cNvSpPr>
          <p:nvPr>
            <p:ph idx="1"/>
          </p:nvPr>
        </p:nvSpPr>
        <p:spPr>
          <a:xfrm>
            <a:off x="457200" y="1981200"/>
            <a:ext cx="8229600" cy="3505200"/>
          </a:xfrm>
        </p:spPr>
        <p:txBody>
          <a:bodyPr/>
          <a:lstStyle/>
          <a:p>
            <a:pPr>
              <a:buNone/>
            </a:pPr>
            <a:r>
              <a:rPr lang="en-US" dirty="0" smtClean="0"/>
              <a:t>	</a:t>
            </a:r>
            <a:r>
              <a:rPr lang="en-US" sz="3600" dirty="0" smtClean="0"/>
              <a:t>Personification is a figure of speech in which a thing, an idea or an animal is given human attributes. These include attributes of form, character, feelings, behavior, and so on. </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239962"/>
          </a:xfrm>
        </p:spPr>
        <p:txBody>
          <a:bodyPr>
            <a:normAutofit/>
          </a:bodyPr>
          <a:lstStyle/>
          <a:p>
            <a:r>
              <a:rPr lang="en-US" sz="4000" dirty="0" smtClean="0"/>
              <a:t>When you compare a noun to a noun, the simile is usually introduced by </a:t>
            </a:r>
            <a:r>
              <a:rPr lang="en-US" sz="4000" i="1" u="sng" dirty="0" smtClean="0"/>
              <a:t>like</a:t>
            </a:r>
            <a:endParaRPr lang="en-US" sz="4000" dirty="0"/>
          </a:p>
        </p:txBody>
      </p:sp>
      <p:sp>
        <p:nvSpPr>
          <p:cNvPr id="8" name="Content Placeholder 7"/>
          <p:cNvSpPr>
            <a:spLocks noGrp="1"/>
          </p:cNvSpPr>
          <p:nvPr>
            <p:ph idx="1"/>
          </p:nvPr>
        </p:nvSpPr>
        <p:spPr>
          <a:xfrm>
            <a:off x="457200" y="2209800"/>
            <a:ext cx="8229600" cy="4099560"/>
          </a:xfrm>
        </p:spPr>
        <p:txBody>
          <a:bodyPr/>
          <a:lstStyle/>
          <a:p>
            <a:pPr>
              <a:buNone/>
            </a:pPr>
            <a:endParaRPr lang="en-US" sz="3600" dirty="0" smtClean="0"/>
          </a:p>
          <a:p>
            <a:pPr lvl="0"/>
            <a:r>
              <a:rPr lang="en-US" sz="3600" dirty="0" smtClean="0"/>
              <a:t>The soul in the body is like a bird in a cage.</a:t>
            </a:r>
          </a:p>
          <a:p>
            <a:pPr lvl="0"/>
            <a:r>
              <a:rPr lang="en-US" sz="3600" dirty="0" smtClean="0"/>
              <a:t>He fights like a lion</a:t>
            </a:r>
          </a:p>
          <a:p>
            <a:pPr lvl="0"/>
            <a:r>
              <a:rPr lang="en-US" sz="3600" dirty="0" smtClean="0"/>
              <a:t>She is fragrant like a rose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Examples</a:t>
            </a:r>
            <a:endParaRPr lang="en-US" sz="4400" dirty="0"/>
          </a:p>
        </p:txBody>
      </p:sp>
      <p:sp>
        <p:nvSpPr>
          <p:cNvPr id="3" name="Content Placeholder 2"/>
          <p:cNvSpPr>
            <a:spLocks noGrp="1"/>
          </p:cNvSpPr>
          <p:nvPr>
            <p:ph idx="1"/>
          </p:nvPr>
        </p:nvSpPr>
        <p:spPr>
          <a:xfrm>
            <a:off x="457200" y="1981200"/>
            <a:ext cx="8229600" cy="4343400"/>
          </a:xfrm>
        </p:spPr>
        <p:txBody>
          <a:bodyPr/>
          <a:lstStyle/>
          <a:p>
            <a:r>
              <a:rPr lang="en-US" dirty="0" smtClean="0"/>
              <a:t>The sky weeps</a:t>
            </a:r>
          </a:p>
          <a:p>
            <a:r>
              <a:rPr lang="en-US" dirty="0" smtClean="0"/>
              <a:t>Look at my car, she is a beauty</a:t>
            </a:r>
          </a:p>
          <a:p>
            <a:r>
              <a:rPr lang="en-US" dirty="0" smtClean="0"/>
              <a:t>The wind whispered through the trees</a:t>
            </a:r>
          </a:p>
          <a:p>
            <a:r>
              <a:rPr lang="en-US" dirty="0" smtClean="0"/>
              <a:t>The flowers danced in the gentle breeze.</a:t>
            </a:r>
          </a:p>
          <a:p>
            <a:r>
              <a:rPr lang="en-US" dirty="0" smtClean="0"/>
              <a:t>Time and tide waits for none.</a:t>
            </a:r>
          </a:p>
          <a:p>
            <a:r>
              <a:rPr lang="en-US" dirty="0" smtClean="0"/>
              <a:t>The fire swallowed the entire forest.</a:t>
            </a:r>
          </a:p>
          <a:p>
            <a:r>
              <a:rPr lang="en-US" dirty="0" smtClean="0"/>
              <a:t>Pain’s crushing blow</a:t>
            </a:r>
          </a:p>
          <a:p>
            <a:r>
              <a:rPr lang="en-US" dirty="0" smtClean="0"/>
              <a:t>That book spoke to 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Anaphora</a:t>
            </a:r>
            <a:endParaRPr lang="en-US" sz="4400" dirty="0"/>
          </a:p>
        </p:txBody>
      </p:sp>
      <p:sp>
        <p:nvSpPr>
          <p:cNvPr id="3" name="Content Placeholder 2"/>
          <p:cNvSpPr>
            <a:spLocks noGrp="1"/>
          </p:cNvSpPr>
          <p:nvPr>
            <p:ph idx="1"/>
          </p:nvPr>
        </p:nvSpPr>
        <p:spPr>
          <a:xfrm>
            <a:off x="457200" y="1981200"/>
            <a:ext cx="8229600" cy="2590800"/>
          </a:xfrm>
        </p:spPr>
        <p:txBody>
          <a:bodyPr/>
          <a:lstStyle/>
          <a:p>
            <a:pPr>
              <a:buNone/>
            </a:pPr>
            <a:r>
              <a:rPr lang="en-US" dirty="0" smtClean="0"/>
              <a:t>	</a:t>
            </a:r>
            <a:r>
              <a:rPr lang="en-US" sz="3600" dirty="0" smtClean="0"/>
              <a:t>Anaphora</a:t>
            </a:r>
            <a:r>
              <a:rPr lang="en-US" sz="3600" b="1" dirty="0" smtClean="0"/>
              <a:t> </a:t>
            </a:r>
            <a:r>
              <a:rPr lang="en-US" sz="3600" dirty="0" smtClean="0"/>
              <a:t>is the repetition of the same word or words at the beginning of successive phrases, clauses, or sentences.</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1371600"/>
            <a:ext cx="8229600" cy="5486400"/>
          </a:xfrm>
        </p:spPr>
        <p:txBody>
          <a:bodyPr>
            <a:noAutofit/>
          </a:bodyPr>
          <a:lstStyle/>
          <a:p>
            <a:pPr lvl="0">
              <a:buNone/>
            </a:pPr>
            <a:r>
              <a:rPr lang="en-US" dirty="0" smtClean="0"/>
              <a:t>	</a:t>
            </a:r>
            <a:r>
              <a:rPr lang="en-US" sz="2000" dirty="0" smtClean="0"/>
              <a:t>You cannot bring about prosperity by discouraging thrift.</a:t>
            </a:r>
          </a:p>
          <a:p>
            <a:pPr>
              <a:buNone/>
            </a:pPr>
            <a:r>
              <a:rPr lang="en-US" sz="2000" dirty="0" smtClean="0"/>
              <a:t>	You cannot strengthen the weak by weakening the strong.</a:t>
            </a:r>
          </a:p>
          <a:p>
            <a:pPr>
              <a:buNone/>
            </a:pPr>
            <a:r>
              <a:rPr lang="en-US" sz="2000" dirty="0" smtClean="0"/>
              <a:t>	You cannot help little men by tearing down big men.</a:t>
            </a:r>
          </a:p>
          <a:p>
            <a:pPr>
              <a:buNone/>
            </a:pPr>
            <a:r>
              <a:rPr lang="en-US" sz="2000" dirty="0" smtClean="0"/>
              <a:t>	You cannot lift the wage earner by pulling down the wage payer.</a:t>
            </a:r>
          </a:p>
          <a:p>
            <a:pPr>
              <a:buNone/>
            </a:pPr>
            <a:r>
              <a:rPr lang="en-US" sz="2000" dirty="0" smtClean="0"/>
              <a:t>	You cannot help the poor by destroying the rich.</a:t>
            </a:r>
          </a:p>
          <a:p>
            <a:pPr>
              <a:buNone/>
            </a:pPr>
            <a:r>
              <a:rPr lang="en-US" sz="2000" dirty="0" smtClean="0"/>
              <a:t>	You cannot establish sound security on borrowed money.</a:t>
            </a:r>
          </a:p>
          <a:p>
            <a:pPr>
              <a:buNone/>
            </a:pPr>
            <a:r>
              <a:rPr lang="en-US" sz="2000" dirty="0" smtClean="0"/>
              <a:t>	You cannot further the brotherhood of man by inciting class hatred.</a:t>
            </a:r>
          </a:p>
          <a:p>
            <a:pPr>
              <a:buNone/>
            </a:pPr>
            <a:r>
              <a:rPr lang="en-US" sz="2000" dirty="0" smtClean="0"/>
              <a:t>	You cannot keep out of trouble by spending more than you earn.</a:t>
            </a:r>
          </a:p>
          <a:p>
            <a:pPr>
              <a:buNone/>
            </a:pPr>
            <a:r>
              <a:rPr lang="en-US" sz="2000" dirty="0" smtClean="0"/>
              <a:t>	You cannot build character and courage by destroying men's initiative and independence.</a:t>
            </a:r>
          </a:p>
          <a:p>
            <a:pPr>
              <a:buNone/>
            </a:pPr>
            <a:r>
              <a:rPr lang="en-US" sz="2000" dirty="0" smtClean="0"/>
              <a:t>	And you cannot help men permanently by doing for them what they can and should do for themselves.</a:t>
            </a:r>
          </a:p>
          <a:p>
            <a:pPr>
              <a:buNone/>
            </a:pPr>
            <a:r>
              <a:rPr lang="en-US" sz="2000" dirty="0" smtClean="0"/>
              <a:t>				~ William John Henry </a:t>
            </a:r>
            <a:r>
              <a:rPr lang="en-US" sz="2000" dirty="0" err="1" smtClean="0"/>
              <a:t>Boetcker</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a:t>
            </a:r>
            <a:endParaRPr lang="en-US" dirty="0"/>
          </a:p>
        </p:txBody>
      </p:sp>
      <p:sp>
        <p:nvSpPr>
          <p:cNvPr id="3" name="Content Placeholder 2"/>
          <p:cNvSpPr>
            <a:spLocks noGrp="1"/>
          </p:cNvSpPr>
          <p:nvPr>
            <p:ph idx="1"/>
          </p:nvPr>
        </p:nvSpPr>
        <p:spPr>
          <a:xfrm>
            <a:off x="457200" y="1905000"/>
            <a:ext cx="8229600" cy="3200400"/>
          </a:xfrm>
        </p:spPr>
        <p:txBody>
          <a:bodyPr>
            <a:normAutofit lnSpcReduction="10000"/>
          </a:bodyPr>
          <a:lstStyle/>
          <a:p>
            <a:pPr lvl="0"/>
            <a:r>
              <a:rPr lang="en-US" dirty="0" smtClean="0"/>
              <a:t>In books I find the dead as if they were alive; in books I foresee things to come; in books warlike affairs are set forth; from books come forth the laws of peace.  ~Richard de Bury</a:t>
            </a:r>
          </a:p>
          <a:p>
            <a:pPr lvl="0">
              <a:buNone/>
            </a:pPr>
            <a:endParaRPr lang="en-US" dirty="0" smtClean="0"/>
          </a:p>
          <a:p>
            <a:pPr lvl="0"/>
            <a:r>
              <a:rPr lang="en-US" dirty="0" smtClean="0"/>
              <a:t>My life is my purpose. My life is my goal. My life is my inspiration.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Epistrophe</a:t>
            </a:r>
            <a:endParaRPr lang="en-US" sz="4400" dirty="0"/>
          </a:p>
        </p:txBody>
      </p:sp>
      <p:sp>
        <p:nvSpPr>
          <p:cNvPr id="6" name="Content Placeholder 5"/>
          <p:cNvSpPr>
            <a:spLocks noGrp="1"/>
          </p:cNvSpPr>
          <p:nvPr>
            <p:ph idx="1"/>
          </p:nvPr>
        </p:nvSpPr>
        <p:spPr>
          <a:xfrm>
            <a:off x="457200" y="2286000"/>
            <a:ext cx="8229600" cy="2971800"/>
          </a:xfrm>
        </p:spPr>
        <p:txBody>
          <a:bodyPr/>
          <a:lstStyle/>
          <a:p>
            <a:pPr>
              <a:buNone/>
            </a:pPr>
            <a:r>
              <a:rPr lang="en-US" dirty="0" smtClean="0"/>
              <a:t>	</a:t>
            </a:r>
            <a:r>
              <a:rPr lang="en-US" sz="3600" dirty="0" smtClean="0"/>
              <a:t>Epiphora, also known as Epistrophe, is a stylistic device in which a word or a phrase is repeated at the end of successive sentences, phrases or clauses.</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Examples</a:t>
            </a:r>
            <a:endParaRPr lang="en-US" sz="4400" dirty="0"/>
          </a:p>
        </p:txBody>
      </p:sp>
      <p:sp>
        <p:nvSpPr>
          <p:cNvPr id="3" name="Content Placeholder 2"/>
          <p:cNvSpPr>
            <a:spLocks noGrp="1"/>
          </p:cNvSpPr>
          <p:nvPr>
            <p:ph idx="1"/>
          </p:nvPr>
        </p:nvSpPr>
        <p:spPr>
          <a:xfrm>
            <a:off x="457200" y="1981200"/>
            <a:ext cx="8229600" cy="3810000"/>
          </a:xfrm>
        </p:spPr>
        <p:txBody>
          <a:bodyPr/>
          <a:lstStyle/>
          <a:p>
            <a:pPr lvl="0"/>
            <a:r>
              <a:rPr lang="en-US" dirty="0" smtClean="0"/>
              <a:t>Five percent of the people think; ten percent of the people think they think; and the other eighty-five percent would rather die than think 				~ Thomas Edison</a:t>
            </a:r>
          </a:p>
          <a:p>
            <a:pPr lvl="0">
              <a:buNone/>
            </a:pPr>
            <a:endParaRPr lang="en-US" dirty="0" smtClean="0"/>
          </a:p>
          <a:p>
            <a:pPr lvl="0"/>
            <a:r>
              <a:rPr lang="en-US" dirty="0" smtClean="0"/>
              <a:t>The world as we have created it is a process of our thinking. It cannot be changed without changing our thinking.   ~ Albert Einstein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Hyperbole</a:t>
            </a:r>
            <a:endParaRPr lang="en-US" sz="4400" dirty="0"/>
          </a:p>
        </p:txBody>
      </p:sp>
      <p:sp>
        <p:nvSpPr>
          <p:cNvPr id="3" name="Content Placeholder 2"/>
          <p:cNvSpPr>
            <a:spLocks noGrp="1"/>
          </p:cNvSpPr>
          <p:nvPr>
            <p:ph idx="1"/>
          </p:nvPr>
        </p:nvSpPr>
        <p:spPr>
          <a:xfrm>
            <a:off x="457200" y="1600200"/>
            <a:ext cx="8229600" cy="4114800"/>
          </a:xfrm>
        </p:spPr>
        <p:txBody>
          <a:bodyPr>
            <a:normAutofit lnSpcReduction="10000"/>
          </a:bodyPr>
          <a:lstStyle/>
          <a:p>
            <a:pPr>
              <a:buNone/>
            </a:pPr>
            <a:r>
              <a:rPr lang="en-US" dirty="0" smtClean="0"/>
              <a:t>	</a:t>
            </a:r>
            <a:r>
              <a:rPr lang="en-US" sz="3600" dirty="0" smtClean="0"/>
              <a:t>Hyperbole is a figure of speech, which involves an exaggeration of ideas for the sake of emphasis. It is derived from a Greek word meaning “over-casting”. Do not however, exaggerate everything, but treat hyperbole like an exclamation point, to be used sparingly.</a:t>
            </a:r>
            <a:endParaRPr 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Everyday Examples</a:t>
            </a:r>
            <a:endParaRPr lang="en-US" dirty="0"/>
          </a:p>
        </p:txBody>
      </p:sp>
      <p:sp>
        <p:nvSpPr>
          <p:cNvPr id="3" name="Content Placeholder 2"/>
          <p:cNvSpPr>
            <a:spLocks noGrp="1"/>
          </p:cNvSpPr>
          <p:nvPr>
            <p:ph idx="1"/>
          </p:nvPr>
        </p:nvSpPr>
        <p:spPr>
          <a:xfrm>
            <a:off x="152400" y="1905000"/>
            <a:ext cx="8839200" cy="4191000"/>
          </a:xfrm>
        </p:spPr>
        <p:txBody>
          <a:bodyPr>
            <a:normAutofit/>
          </a:bodyPr>
          <a:lstStyle/>
          <a:p>
            <a:r>
              <a:rPr lang="en-US" sz="3200" dirty="0" smtClean="0"/>
              <a:t>My grandmother is as old as dirt!</a:t>
            </a:r>
          </a:p>
          <a:p>
            <a:r>
              <a:rPr lang="en-US" sz="3200" dirty="0" smtClean="0"/>
              <a:t>This package weighs a ton!</a:t>
            </a:r>
          </a:p>
          <a:p>
            <a:r>
              <a:rPr lang="en-US" sz="3200" dirty="0" smtClean="0"/>
              <a:t>I feel like I have the world on my shoulders!</a:t>
            </a:r>
          </a:p>
          <a:p>
            <a:r>
              <a:rPr lang="en-US" sz="3200" dirty="0" smtClean="0"/>
              <a:t>I am dying of shame!</a:t>
            </a:r>
          </a:p>
          <a:p>
            <a:r>
              <a:rPr lang="en-US" sz="3200" dirty="0" smtClean="0"/>
              <a:t>You have a thousand excuses!</a:t>
            </a:r>
          </a:p>
          <a:p>
            <a:r>
              <a:rPr lang="en-US" sz="3200" dirty="0" smtClean="0"/>
              <a:t>We have done it this way since Jesus was born!</a:t>
            </a:r>
          </a:p>
          <a:p>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Onomatopoeia</a:t>
            </a:r>
            <a:endParaRPr lang="en-US" sz="4400" dirty="0"/>
          </a:p>
        </p:txBody>
      </p:sp>
      <p:sp>
        <p:nvSpPr>
          <p:cNvPr id="3" name="Content Placeholder 2"/>
          <p:cNvSpPr>
            <a:spLocks noGrp="1"/>
          </p:cNvSpPr>
          <p:nvPr>
            <p:ph idx="1"/>
          </p:nvPr>
        </p:nvSpPr>
        <p:spPr/>
        <p:txBody>
          <a:bodyPr/>
          <a:lstStyle/>
          <a:p>
            <a:pPr>
              <a:buNone/>
            </a:pPr>
            <a:r>
              <a:rPr lang="en-US" dirty="0" smtClean="0"/>
              <a:t>	</a:t>
            </a:r>
            <a:r>
              <a:rPr lang="en-US" sz="3600" dirty="0" smtClean="0"/>
              <a:t>A word, which imitates the natural sounds of a thing, which it describes. Its pronunciation imitates the sound the word describes. It creates a sound effect that makes the thing being described more expressive and interesting.</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Sentence Examples</a:t>
            </a:r>
            <a:endParaRPr lang="en-US" sz="4400" dirty="0"/>
          </a:p>
        </p:txBody>
      </p:sp>
      <p:sp>
        <p:nvSpPr>
          <p:cNvPr id="3" name="Content Placeholder 2"/>
          <p:cNvSpPr>
            <a:spLocks noGrp="1"/>
          </p:cNvSpPr>
          <p:nvPr>
            <p:ph idx="1"/>
          </p:nvPr>
        </p:nvSpPr>
        <p:spPr>
          <a:xfrm>
            <a:off x="457200" y="1752600"/>
            <a:ext cx="8229600" cy="4709160"/>
          </a:xfrm>
        </p:spPr>
        <p:txBody>
          <a:bodyPr/>
          <a:lstStyle/>
          <a:p>
            <a:r>
              <a:rPr lang="en-US" sz="3600" dirty="0" smtClean="0"/>
              <a:t>The gushing stream flows in the forest.</a:t>
            </a:r>
          </a:p>
          <a:p>
            <a:r>
              <a:rPr lang="en-US" sz="3600" dirty="0" smtClean="0"/>
              <a:t>The buzzing bee flew away.</a:t>
            </a:r>
          </a:p>
          <a:p>
            <a:r>
              <a:rPr lang="en-US" sz="3600" dirty="0" smtClean="0"/>
              <a:t>The sack fell into the river with a splash.</a:t>
            </a:r>
          </a:p>
          <a:p>
            <a:r>
              <a:rPr lang="en-US" sz="3600" dirty="0" smtClean="0"/>
              <a:t>The books fell on the table with a loud thump.</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2057400"/>
          </a:xfrm>
        </p:spPr>
        <p:txBody>
          <a:bodyPr>
            <a:normAutofit fontScale="90000"/>
          </a:bodyPr>
          <a:lstStyle/>
          <a:p>
            <a:r>
              <a:rPr lang="en-US" dirty="0" smtClean="0"/>
              <a:t>When a verb or phrase is compared to a verb or phrase, </a:t>
            </a:r>
            <a:r>
              <a:rPr lang="en-US" i="1" u="sng" dirty="0" smtClean="0"/>
              <a:t>as</a:t>
            </a:r>
            <a:r>
              <a:rPr lang="en-US" i="1" dirty="0" smtClean="0"/>
              <a:t> </a:t>
            </a:r>
            <a:r>
              <a:rPr lang="en-US" dirty="0" smtClean="0"/>
              <a:t>is used:</a:t>
            </a:r>
            <a:br>
              <a:rPr lang="en-US" dirty="0" smtClean="0"/>
            </a:br>
            <a:endParaRPr lang="en-US" dirty="0"/>
          </a:p>
        </p:txBody>
      </p:sp>
      <p:sp>
        <p:nvSpPr>
          <p:cNvPr id="3" name="Content Placeholder 2"/>
          <p:cNvSpPr>
            <a:spLocks noGrp="1"/>
          </p:cNvSpPr>
          <p:nvPr>
            <p:ph idx="1"/>
          </p:nvPr>
        </p:nvSpPr>
        <p:spPr>
          <a:xfrm>
            <a:off x="533400" y="1981200"/>
            <a:ext cx="8229600" cy="4724400"/>
          </a:xfrm>
        </p:spPr>
        <p:txBody>
          <a:bodyPr/>
          <a:lstStyle/>
          <a:p>
            <a:pPr>
              <a:buNone/>
            </a:pPr>
            <a:endParaRPr lang="en-US" dirty="0" smtClean="0"/>
          </a:p>
          <a:p>
            <a:pPr lvl="0"/>
            <a:r>
              <a:rPr lang="en-US" sz="3200" dirty="0" smtClean="0"/>
              <a:t>Yes, he is a cute puppy, but when he grows up he will be as big as a house</a:t>
            </a:r>
          </a:p>
          <a:p>
            <a:pPr lvl="0"/>
            <a:r>
              <a:rPr lang="en-US" sz="3200" dirty="0" smtClean="0"/>
              <a:t>He was as hungry as a lion.</a:t>
            </a:r>
          </a:p>
          <a:p>
            <a:pPr lvl="0"/>
            <a:r>
              <a:rPr lang="en-US" sz="3200" dirty="0" smtClean="0"/>
              <a:t>That spider was as fat as an elephant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Examples</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Meow</a:t>
            </a:r>
          </a:p>
          <a:p>
            <a:r>
              <a:rPr lang="en-US" dirty="0" smtClean="0"/>
              <a:t>Moo</a:t>
            </a:r>
          </a:p>
          <a:p>
            <a:r>
              <a:rPr lang="en-US" dirty="0" smtClean="0"/>
              <a:t>Neigh</a:t>
            </a:r>
          </a:p>
          <a:p>
            <a:r>
              <a:rPr lang="en-US" dirty="0" smtClean="0"/>
              <a:t>Tweet</a:t>
            </a:r>
          </a:p>
          <a:p>
            <a:r>
              <a:rPr lang="en-US" dirty="0" smtClean="0"/>
              <a:t>Oink</a:t>
            </a:r>
          </a:p>
          <a:p>
            <a:r>
              <a:rPr lang="en-US" dirty="0" smtClean="0"/>
              <a:t>Baa</a:t>
            </a:r>
          </a:p>
          <a:p>
            <a:r>
              <a:rPr lang="en-US" dirty="0" smtClean="0"/>
              <a:t>Slam</a:t>
            </a:r>
          </a:p>
          <a:p>
            <a:r>
              <a:rPr lang="en-US" dirty="0" err="1" smtClean="0"/>
              <a:t>Pow</a:t>
            </a:r>
            <a:endParaRPr lang="en-US" dirty="0" smtClean="0"/>
          </a:p>
          <a:p>
            <a:r>
              <a:rPr lang="en-US" dirty="0" smtClean="0"/>
              <a:t>Screech</a:t>
            </a:r>
          </a:p>
          <a:p>
            <a:r>
              <a:rPr lang="en-US" dirty="0" smtClean="0"/>
              <a:t>Bang</a:t>
            </a:r>
          </a:p>
          <a:p>
            <a:r>
              <a:rPr lang="en-US" dirty="0" err="1" smtClean="0"/>
              <a:t>Blam</a:t>
            </a:r>
            <a:endParaRPr lang="en-US" dirty="0" smtClean="0"/>
          </a:p>
          <a:p>
            <a:r>
              <a:rPr lang="en-US" dirty="0" smtClean="0"/>
              <a:t>Fizz </a:t>
            </a:r>
          </a:p>
          <a:p>
            <a:r>
              <a:rPr lang="en-US" dirty="0" smtClean="0"/>
              <a:t>Click</a:t>
            </a:r>
            <a:endParaRPr lang="en-US" dirty="0"/>
          </a:p>
        </p:txBody>
      </p:sp>
      <p:sp>
        <p:nvSpPr>
          <p:cNvPr id="5" name="Content Placeholder 4"/>
          <p:cNvSpPr>
            <a:spLocks noGrp="1"/>
          </p:cNvSpPr>
          <p:nvPr>
            <p:ph sz="half" idx="2"/>
          </p:nvPr>
        </p:nvSpPr>
        <p:spPr>
          <a:xfrm>
            <a:off x="4648200" y="1600200"/>
            <a:ext cx="4038600" cy="4648200"/>
          </a:xfrm>
        </p:spPr>
        <p:txBody>
          <a:bodyPr>
            <a:normAutofit fontScale="85000" lnSpcReduction="20000"/>
          </a:bodyPr>
          <a:lstStyle/>
          <a:p>
            <a:r>
              <a:rPr lang="en-US" dirty="0" smtClean="0"/>
              <a:t>Whirr </a:t>
            </a:r>
          </a:p>
          <a:p>
            <a:r>
              <a:rPr lang="en-US" dirty="0" smtClean="0"/>
              <a:t>Crush </a:t>
            </a:r>
          </a:p>
          <a:p>
            <a:r>
              <a:rPr lang="en-US" dirty="0" smtClean="0"/>
              <a:t>Sizzle </a:t>
            </a:r>
          </a:p>
          <a:p>
            <a:r>
              <a:rPr lang="en-US" dirty="0" smtClean="0"/>
              <a:t>Crunch</a:t>
            </a:r>
          </a:p>
          <a:p>
            <a:r>
              <a:rPr lang="en-US" dirty="0" smtClean="0"/>
              <a:t>Wring</a:t>
            </a:r>
          </a:p>
          <a:p>
            <a:r>
              <a:rPr lang="en-US" dirty="0" smtClean="0"/>
              <a:t>Wrench</a:t>
            </a:r>
          </a:p>
          <a:p>
            <a:r>
              <a:rPr lang="en-US" dirty="0" smtClean="0"/>
              <a:t>Gouge</a:t>
            </a:r>
          </a:p>
          <a:p>
            <a:r>
              <a:rPr lang="en-US" dirty="0" smtClean="0"/>
              <a:t>Grind</a:t>
            </a:r>
          </a:p>
          <a:p>
            <a:r>
              <a:rPr lang="en-US" dirty="0" smtClean="0"/>
              <a:t>Mangle</a:t>
            </a:r>
          </a:p>
          <a:p>
            <a:r>
              <a:rPr lang="en-US" dirty="0" smtClean="0"/>
              <a:t>Zap </a:t>
            </a:r>
          </a:p>
          <a:p>
            <a:r>
              <a:rPr lang="en-US" dirty="0" smtClean="0"/>
              <a:t>Roar </a:t>
            </a:r>
          </a:p>
          <a:p>
            <a:r>
              <a:rPr lang="en-US" dirty="0" smtClean="0"/>
              <a:t>Whimper </a:t>
            </a:r>
          </a:p>
          <a:p>
            <a:r>
              <a:rPr lang="en-US" dirty="0" smtClean="0"/>
              <a:t>Snap, Crackle, and Pop</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7" name="Content Placeholder 6"/>
          <p:cNvSpPr>
            <a:spLocks noGrp="1"/>
          </p:cNvSpPr>
          <p:nvPr>
            <p:ph idx="1"/>
          </p:nvPr>
        </p:nvSpPr>
        <p:spPr>
          <a:xfrm>
            <a:off x="457200" y="1600200"/>
            <a:ext cx="8229600" cy="3200400"/>
          </a:xfrm>
        </p:spPr>
        <p:txBody>
          <a:bodyPr/>
          <a:lstStyle/>
          <a:p>
            <a:r>
              <a:rPr lang="en-US" dirty="0" smtClean="0">
                <a:hlinkClick r:id="rId2"/>
              </a:rPr>
              <a:t>http://literarydevices.net/</a:t>
            </a:r>
            <a:r>
              <a:rPr lang="en-US" dirty="0" smtClean="0"/>
              <a:t> </a:t>
            </a:r>
          </a:p>
          <a:p>
            <a:r>
              <a:rPr lang="en-US" u="sng" dirty="0" smtClean="0">
                <a:hlinkClick r:id="rId3"/>
              </a:rPr>
              <a:t>http://examples.yourdictionary.com/examples/examples-of-rhetorical-devices.html</a:t>
            </a:r>
            <a:r>
              <a:rPr lang="en-US" dirty="0" smtClean="0"/>
              <a:t> </a:t>
            </a:r>
          </a:p>
          <a:p>
            <a:r>
              <a:rPr lang="en-US" u="sng" dirty="0" smtClean="0">
                <a:hlinkClick r:id="rId4"/>
              </a:rPr>
              <a:t>http://virtualsalt.com/rhetoric.htm</a:t>
            </a:r>
            <a:r>
              <a:rPr lang="en-US" dirty="0" smtClean="0"/>
              <a:t> </a:t>
            </a:r>
          </a:p>
          <a:p>
            <a:r>
              <a:rPr lang="en-US" u="sng" dirty="0" smtClean="0">
                <a:hlinkClick r:id="rId5"/>
              </a:rPr>
              <a:t>http://www.americanrhetoric.com/rhetoricaldevicesinsound.htm</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Metaphor</a:t>
            </a:r>
            <a:endParaRPr lang="en-US" sz="4400" dirty="0"/>
          </a:p>
        </p:txBody>
      </p:sp>
      <p:sp>
        <p:nvSpPr>
          <p:cNvPr id="3" name="Content Placeholder 2"/>
          <p:cNvSpPr>
            <a:spLocks noGrp="1"/>
          </p:cNvSpPr>
          <p:nvPr>
            <p:ph idx="1"/>
          </p:nvPr>
        </p:nvSpPr>
        <p:spPr>
          <a:xfrm>
            <a:off x="609600" y="2133600"/>
            <a:ext cx="8229600" cy="3505200"/>
          </a:xfrm>
        </p:spPr>
        <p:txBody>
          <a:bodyPr>
            <a:noAutofit/>
          </a:bodyPr>
          <a:lstStyle/>
          <a:p>
            <a:pPr>
              <a:buNone/>
            </a:pPr>
            <a:r>
              <a:rPr lang="en-US" sz="3200" dirty="0" smtClean="0"/>
              <a:t>	Metaphor is a figure of speech that makes an implicit, implied or hidden comparison between two things or objects that are different from each other but have some characteristics common between them.</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from </a:t>
            </a:r>
            <a:r>
              <a:rPr lang="en-US" dirty="0" smtClean="0"/>
              <a:t>Simile</a:t>
            </a:r>
            <a:endParaRPr lang="en-US" dirty="0"/>
          </a:p>
        </p:txBody>
      </p:sp>
      <p:sp>
        <p:nvSpPr>
          <p:cNvPr id="3" name="Content Placeholder 2"/>
          <p:cNvSpPr>
            <a:spLocks noGrp="1"/>
          </p:cNvSpPr>
          <p:nvPr>
            <p:ph idx="1"/>
          </p:nvPr>
        </p:nvSpPr>
        <p:spPr>
          <a:xfrm>
            <a:off x="457200" y="2057400"/>
            <a:ext cx="8229600" cy="3200400"/>
          </a:xfrm>
        </p:spPr>
        <p:txBody>
          <a:bodyPr/>
          <a:lstStyle/>
          <a:p>
            <a:pPr>
              <a:buNone/>
            </a:pPr>
            <a:r>
              <a:rPr lang="en-US" dirty="0" smtClean="0"/>
              <a:t>	</a:t>
            </a:r>
            <a:r>
              <a:rPr lang="en-US" sz="3600" dirty="0" smtClean="0"/>
              <a:t>A metaphor develops a comparison which is different from a simile, in that we do not use words such as “like” or “as” to develop the comparison.</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“He is the black sheep of the family”</a:t>
            </a:r>
            <a:endParaRPr lang="en-US" dirty="0"/>
          </a:p>
        </p:txBody>
      </p:sp>
      <p:sp>
        <p:nvSpPr>
          <p:cNvPr id="3" name="Content Placeholder 2"/>
          <p:cNvSpPr>
            <a:spLocks noGrp="1"/>
          </p:cNvSpPr>
          <p:nvPr>
            <p:ph idx="1"/>
          </p:nvPr>
        </p:nvSpPr>
        <p:spPr>
          <a:xfrm>
            <a:off x="457200" y="1981200"/>
            <a:ext cx="8229600" cy="4709160"/>
          </a:xfrm>
        </p:spPr>
        <p:txBody>
          <a:bodyPr>
            <a:normAutofit lnSpcReduction="10000"/>
          </a:bodyPr>
          <a:lstStyle/>
          <a:p>
            <a:pPr>
              <a:buNone/>
            </a:pPr>
            <a:r>
              <a:rPr lang="en-US" dirty="0" smtClean="0"/>
              <a:t>	</a:t>
            </a:r>
            <a:r>
              <a:rPr lang="en-US" sz="3600" dirty="0" smtClean="0"/>
              <a:t>This is a metaphor because “He” is not a sheep and may not even black. However, this comparison is used to describe an association between the black sheep with that person. Black sheep are unusual and typically stay away from the herd, and appear as an outcast. In this way, the person shares a similar characteristics.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a:t>
            </a:r>
            <a:r>
              <a:rPr lang="en-US" smtClean="0"/>
              <a:t>Examples</a:t>
            </a:r>
            <a:endParaRPr lang="en-US" dirty="0"/>
          </a:p>
        </p:txBody>
      </p:sp>
      <p:sp>
        <p:nvSpPr>
          <p:cNvPr id="3" name="Content Placeholder 2"/>
          <p:cNvSpPr>
            <a:spLocks noGrp="1"/>
          </p:cNvSpPr>
          <p:nvPr>
            <p:ph idx="1"/>
          </p:nvPr>
        </p:nvSpPr>
        <p:spPr>
          <a:xfrm>
            <a:off x="457200" y="2209800"/>
            <a:ext cx="8229600" cy="3657600"/>
          </a:xfrm>
        </p:spPr>
        <p:txBody>
          <a:bodyPr>
            <a:normAutofit/>
          </a:bodyPr>
          <a:lstStyle/>
          <a:p>
            <a:r>
              <a:rPr lang="en-US" sz="3600" dirty="0" smtClean="0"/>
              <a:t>The eyes are the windows of the soul</a:t>
            </a:r>
          </a:p>
          <a:p>
            <a:r>
              <a:rPr lang="en-US" sz="3600" dirty="0" smtClean="0"/>
              <a:t>Life is but a stage</a:t>
            </a:r>
          </a:p>
          <a:p>
            <a:r>
              <a:rPr lang="en-US" sz="3600" dirty="0" smtClean="0"/>
              <a:t>He was boiling mad</a:t>
            </a:r>
          </a:p>
          <a:p>
            <a:r>
              <a:rPr lang="en-US" sz="3600" dirty="0" smtClean="0"/>
              <a:t>The job was a breeze</a:t>
            </a:r>
          </a:p>
          <a:p>
            <a:r>
              <a:rPr lang="en-US" sz="3600" dirty="0" smtClean="0"/>
              <a:t>I Am the bread of life</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Analogy</a:t>
            </a:r>
            <a:endParaRPr lang="en-US" sz="4400" dirty="0"/>
          </a:p>
        </p:txBody>
      </p:sp>
      <p:sp>
        <p:nvSpPr>
          <p:cNvPr id="3" name="Content Placeholder 2"/>
          <p:cNvSpPr>
            <a:spLocks noGrp="1"/>
          </p:cNvSpPr>
          <p:nvPr>
            <p:ph idx="1"/>
          </p:nvPr>
        </p:nvSpPr>
        <p:spPr>
          <a:xfrm>
            <a:off x="457200" y="1905000"/>
            <a:ext cx="8229600" cy="3429000"/>
          </a:xfrm>
        </p:spPr>
        <p:txBody>
          <a:bodyPr>
            <a:normAutofit/>
          </a:bodyPr>
          <a:lstStyle/>
          <a:p>
            <a:pPr>
              <a:buNone/>
            </a:pPr>
            <a:r>
              <a:rPr lang="en-US" sz="3600" dirty="0" smtClean="0"/>
              <a:t>	An analogy is a comparison of an idea or a thing with something that is quite different from it. It’s purpose is to explain a potentially difficult idea or thing by comparing it to something that is familiar</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981200"/>
            <a:ext cx="8229600" cy="2667000"/>
          </a:xfrm>
        </p:spPr>
        <p:txBody>
          <a:bodyPr/>
          <a:lstStyle/>
          <a:p>
            <a:pPr>
              <a:buNone/>
            </a:pPr>
            <a:r>
              <a:rPr lang="en-US" dirty="0" smtClean="0"/>
              <a:t>	</a:t>
            </a:r>
            <a:r>
              <a:rPr lang="en-US" sz="3600" dirty="0" smtClean="0"/>
              <a:t>“The structure of an atom is like a solar system. The nucleus is the sun and the electrons are the planets revolving around the sun.”</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237</TotalTime>
  <Words>554</Words>
  <Application>Microsoft Office PowerPoint</Application>
  <PresentationFormat>On-screen Show (4:3)</PresentationFormat>
  <Paragraphs>155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Simile</vt:lpstr>
      <vt:lpstr>When you compare a noun to a noun, the simile is usually introduced by like</vt:lpstr>
      <vt:lpstr>When a verb or phrase is compared to a verb or phrase, as is used: </vt:lpstr>
      <vt:lpstr>Metaphor</vt:lpstr>
      <vt:lpstr>Difference from Simile</vt:lpstr>
      <vt:lpstr>“He is the black sheep of the family”</vt:lpstr>
      <vt:lpstr>Other Examples</vt:lpstr>
      <vt:lpstr>Analogy</vt:lpstr>
      <vt:lpstr>Example</vt:lpstr>
      <vt:lpstr>Explanation</vt:lpstr>
      <vt:lpstr>Explanation </vt:lpstr>
      <vt:lpstr>Allusion</vt:lpstr>
      <vt:lpstr>Examples</vt:lpstr>
      <vt:lpstr>Alliteration</vt:lpstr>
      <vt:lpstr>Explanation</vt:lpstr>
      <vt:lpstr>Examples</vt:lpstr>
      <vt:lpstr>Company Name Examples</vt:lpstr>
      <vt:lpstr>Personal Name Examples</vt:lpstr>
      <vt:lpstr>Personification</vt:lpstr>
      <vt:lpstr>Examples</vt:lpstr>
      <vt:lpstr>Anaphora</vt:lpstr>
      <vt:lpstr>Example</vt:lpstr>
      <vt:lpstr>Other Examples</vt:lpstr>
      <vt:lpstr>Epistrophe</vt:lpstr>
      <vt:lpstr>Examples</vt:lpstr>
      <vt:lpstr>Hyperbole</vt:lpstr>
      <vt:lpstr>Everyday Examples</vt:lpstr>
      <vt:lpstr>Onomatopoeia</vt:lpstr>
      <vt:lpstr>Sentence Examples</vt:lpstr>
      <vt:lpstr>Word Examples</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figure of speech involving the comparison of one thing with another, using some connective word such as like, as, so, than, or a verb such as resembles. It is used to make a description more emphatic or vivid</dc:title>
  <dc:creator>dcook</dc:creator>
  <cp:lastModifiedBy>dcook</cp:lastModifiedBy>
  <cp:revision>33</cp:revision>
  <dcterms:created xsi:type="dcterms:W3CDTF">2014-01-27T17:46:23Z</dcterms:created>
  <dcterms:modified xsi:type="dcterms:W3CDTF">2014-01-27T23:18:05Z</dcterms:modified>
</cp:coreProperties>
</file>